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302" r:id="rId6"/>
    <p:sldId id="260" r:id="rId7"/>
    <p:sldId id="275" r:id="rId8"/>
    <p:sldId id="276" r:id="rId9"/>
    <p:sldId id="277" r:id="rId10"/>
    <p:sldId id="278" r:id="rId11"/>
    <p:sldId id="279" r:id="rId12"/>
    <p:sldId id="299" r:id="rId13"/>
    <p:sldId id="301" r:id="rId14"/>
    <p:sldId id="287" r:id="rId15"/>
    <p:sldId id="288" r:id="rId16"/>
    <p:sldId id="280" r:id="rId17"/>
    <p:sldId id="297" r:id="rId18"/>
    <p:sldId id="298" r:id="rId19"/>
    <p:sldId id="281" r:id="rId20"/>
    <p:sldId id="282" r:id="rId21"/>
    <p:sldId id="285" r:id="rId22"/>
    <p:sldId id="284" r:id="rId23"/>
    <p:sldId id="283" r:id="rId24"/>
    <p:sldId id="289" r:id="rId25"/>
    <p:sldId id="290" r:id="rId26"/>
    <p:sldId id="286" r:id="rId27"/>
    <p:sldId id="292" r:id="rId28"/>
    <p:sldId id="296" r:id="rId29"/>
    <p:sldId id="293" r:id="rId30"/>
    <p:sldId id="294" r:id="rId31"/>
    <p:sldId id="295" r:id="rId32"/>
    <p:sldId id="29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3" autoAdjust="0"/>
    <p:restoredTop sz="94660"/>
  </p:normalViewPr>
  <p:slideViewPr>
    <p:cSldViewPr snapToGrid="0">
      <p:cViewPr varScale="1">
        <p:scale>
          <a:sx n="115" d="100"/>
          <a:sy n="115" d="100"/>
        </p:scale>
        <p:origin x="37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4D133C6-004F-4764-890E-17D1C0654E3E}"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1507653-426C-4028-9039-BA9630FC73D4}"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77725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93D4B891-B040-4B8E-84C4-EF24476C5864}"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45822E9-11AF-4652-87D6-4462EC644F53}"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412800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F4DF087-DB8D-439D-89E9-A3EE07D363FF}"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E150526-9A1C-4379-95F5-C44F030869C5}"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358650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D463A60-BD1D-4DF1-A1C8-EC0BDFA8B135}"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806888F-34E3-4DBE-AB7C-50F61273EF32}"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169960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DD0E418-D398-4088-B1D0-8B45070D31FB}"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190328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3BE91A7-C49E-4D55-9ED8-DF69317DC9F1}"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A6CD874-BD0E-460B-B726-FEDA94784956}"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3504699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493A0F48-53C6-49FF-81C8-833743F46B15}"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81069C4F-CF26-45E2-ADF5-D86E4BB88B92}"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939011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7E1D1FDD-397F-434E-AF3C-B35DC2A3AB62}"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7E29F19-6347-4FFD-97D7-7F63C9E1B3E1}"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3932627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BC8D247-9EF2-4791-BC22-C2D8D8B37790}"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16FBA706-13EC-4D7E-B57A-F07B7CF9636C}"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5287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130A55C-80FD-4F71-8286-078982BA5B38}"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20E048EF-9066-4CAB-A9D9-3895EDE257DE}"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578905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ED9ADF16-94DA-4910-A8A4-2093F3C78E89}"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84B381F-77EC-4667-A923-232A1394C757}"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827817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6F002666-B21E-4951-9822-E6912D5CAFE8}"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EED2BDCF-2CBA-410E-A17E-A23E930DD2D6}"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564213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dirty="0" smtClean="0"/>
              <a:t>Cliquez sur l'icône pour ajouter une image</a:t>
            </a:r>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540C0BB-849C-4416-9487-E2F1CB393070}"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AA774E3E-A498-472B-B47C-AD03BD28183E}"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1290760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F337B3A2-E2F7-4A16-9546-FB2941B958FF}"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A1A5BCF-03E5-4958-B191-B71524074C9A}"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10398834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594BA57A-8C12-439B-A8D8-B57B720F1210}"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43399DE7-DAF8-457D-84FB-76145EF48369}"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3233911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2A39E161-EAC9-4A91-BF52-BE3B394091E9}"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D5147BE7-4500-4477-9CC7-D2A97758BBD7}"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621018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8C02AEC1-8818-4F87-A9A0-393E58D5B3D5}"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56BF4FCA-B57D-440F-A92E-1CA66ED14402}"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112716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B5D4E40-834B-47A4-8F22-10CE43B851ED}"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A4897BF-E776-456E-A701-7233C6784296}"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319679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314C61A-19FA-4735-BCB9-EC67F4B26FD6}"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FADEA00A-C8AC-40CB-8B5E-3A6512AEE9B5}"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2260487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0180C881-477B-48D5-B23F-886EF869BEE7}"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6B477B10-CF33-4905-A21F-851F48C46F8F}"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315892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3A2FECA0-5FE1-4384-9355-737236E4526D}"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C7A795A3-AE48-49D4-8125-546C343AB255}"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99213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fld id="{DA132111-1FAE-400E-8D15-F0D1BAA1BE44}"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fr-FR"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pPr>
            <a:fld id="{7BE51CF5-CF71-4AA2-9BE3-77776A8F6114}"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spTree>
    <p:extLst>
      <p:ext uri="{BB962C8B-B14F-4D97-AF65-F5344CB8AC3E}">
        <p14:creationId xmlns:p14="http://schemas.microsoft.com/office/powerpoint/2010/main" val="77316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9933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fld id="{AAC94874-FEE2-436E-A62E-81D6B9270D91}"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99333"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fr-FR" dirty="0">
              <a:solidFill>
                <a:srgbClr val="000000"/>
              </a:solidFill>
            </a:endParaRPr>
          </a:p>
        </p:txBody>
      </p:sp>
      <p:sp>
        <p:nvSpPr>
          <p:cNvPr id="99334"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B48917FB-76B9-44F5-A7FC-91A95CBF115E}"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pic>
        <p:nvPicPr>
          <p:cNvPr id="2055" name="Picture 7" descr="Masque-pour-les-diaporama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23429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972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fontAlgn="base">
              <a:spcBef>
                <a:spcPct val="0"/>
              </a:spcBef>
              <a:spcAft>
                <a:spcPct val="0"/>
              </a:spcAft>
              <a:defRPr/>
            </a:pPr>
            <a:fld id="{F963CF12-7FFA-4A76-8012-A57A95DAD832}" type="datetime1">
              <a:rPr lang="fr-FR" smtClean="0">
                <a:solidFill>
                  <a:srgbClr val="000000"/>
                </a:solidFill>
              </a:rPr>
              <a:pPr fontAlgn="base">
                <a:spcBef>
                  <a:spcPct val="0"/>
                </a:spcBef>
                <a:spcAft>
                  <a:spcPct val="0"/>
                </a:spcAft>
                <a:defRPr/>
              </a:pPr>
              <a:t>04/11/2022</a:t>
            </a:fld>
            <a:endParaRPr lang="fr-FR" dirty="0">
              <a:solidFill>
                <a:srgbClr val="000000"/>
              </a:solidFill>
            </a:endParaRPr>
          </a:p>
        </p:txBody>
      </p:sp>
      <p:sp>
        <p:nvSpPr>
          <p:cNvPr id="972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fontAlgn="base">
              <a:spcBef>
                <a:spcPct val="0"/>
              </a:spcBef>
              <a:spcAft>
                <a:spcPct val="0"/>
              </a:spcAft>
              <a:defRPr/>
            </a:pPr>
            <a:endParaRPr lang="fr-FR" dirty="0">
              <a:solidFill>
                <a:srgbClr val="000000"/>
              </a:solidFill>
            </a:endParaRPr>
          </a:p>
        </p:txBody>
      </p:sp>
      <p:sp>
        <p:nvSpPr>
          <p:cNvPr id="972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92AD81FC-646A-4DBA-AE19-1E2B3CCC085B}" type="slidenum">
              <a:rPr lang="fr-FR" altLang="fr-FR" smtClean="0">
                <a:solidFill>
                  <a:srgbClr val="000000"/>
                </a:solidFill>
              </a:rPr>
              <a:pPr fontAlgn="base">
                <a:spcBef>
                  <a:spcPct val="0"/>
                </a:spcBef>
                <a:spcAft>
                  <a:spcPct val="0"/>
                </a:spcAft>
              </a:pPr>
              <a:t>‹N°›</a:t>
            </a:fld>
            <a:endParaRPr lang="fr-FR" altLang="fr-FR" dirty="0">
              <a:solidFill>
                <a:srgbClr val="000000"/>
              </a:solidFill>
            </a:endParaRPr>
          </a:p>
        </p:txBody>
      </p:sp>
      <p:pic>
        <p:nvPicPr>
          <p:cNvPr id="1031" name="Picture 7" descr="Bandeau-pour-les-titres-de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itre 1"/>
          <p:cNvSpPr>
            <a:spLocks/>
          </p:cNvSpPr>
          <p:nvPr/>
        </p:nvSpPr>
        <p:spPr bwMode="auto">
          <a:xfrm>
            <a:off x="2256368" y="115889"/>
            <a:ext cx="9503833"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altLang="fr-FR" sz="4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4626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13.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Fiche%20intervention%20d&#233;tecteur%20multi-gaz%20feu%20de%20chemin&#233;e%20ok.pdf" TargetMode="External"/><Relationship Id="rId2" Type="http://schemas.openxmlformats.org/officeDocument/2006/relationships/hyperlink" Target="guide-procedure-camera-thermique-genere-par-word.pdf"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42.emf"/><Relationship Id="rId5" Type="http://schemas.openxmlformats.org/officeDocument/2006/relationships/oleObject" Target="../embeddings/oleObject3.bin"/><Relationship Id="rId4" Type="http://schemas.openxmlformats.org/officeDocument/2006/relationships/image" Target="../media/image4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oneTexte 3"/>
          <p:cNvSpPr txBox="1">
            <a:spLocks noChangeArrowheads="1"/>
          </p:cNvSpPr>
          <p:nvPr/>
        </p:nvSpPr>
        <p:spPr bwMode="auto">
          <a:xfrm>
            <a:off x="5947529" y="0"/>
            <a:ext cx="4255806" cy="1824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lnSpc>
                <a:spcPct val="150000"/>
              </a:lnSpc>
              <a:spcBef>
                <a:spcPct val="0"/>
              </a:spcBef>
              <a:spcAft>
                <a:spcPct val="0"/>
              </a:spcAft>
              <a:buNone/>
            </a:pPr>
            <a:r>
              <a:rPr lang="fr-FR" altLang="fr-FR" sz="4000" b="1" i="1" dirty="0" smtClean="0">
                <a:solidFill>
                  <a:srgbClr val="FFFFFF"/>
                </a:solidFill>
              </a:rPr>
              <a:t>Les Feux de Cheminées</a:t>
            </a:r>
            <a:endParaRPr lang="fr-FR" altLang="fr-FR" sz="4000" b="1" i="1" dirty="0">
              <a:solidFill>
                <a:srgbClr val="FFFFFF"/>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4021" y="2008262"/>
            <a:ext cx="8677337" cy="4555602"/>
          </a:xfrm>
          <a:prstGeom prst="rect">
            <a:avLst/>
          </a:prstGeom>
        </p:spPr>
      </p:pic>
    </p:spTree>
    <p:extLst>
      <p:ext uri="{BB962C8B-B14F-4D97-AF65-F5344CB8AC3E}">
        <p14:creationId xmlns:p14="http://schemas.microsoft.com/office/powerpoint/2010/main" val="283359043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bâtimentaires et relatives aux cheminées</a:t>
            </a:r>
          </a:p>
        </p:txBody>
      </p:sp>
      <p:sp>
        <p:nvSpPr>
          <p:cNvPr id="2" name="ZoneTexte 1"/>
          <p:cNvSpPr txBox="1"/>
          <p:nvPr/>
        </p:nvSpPr>
        <p:spPr>
          <a:xfrm>
            <a:off x="410198" y="1104140"/>
            <a:ext cx="10494235" cy="923330"/>
          </a:xfrm>
          <a:prstGeom prst="rect">
            <a:avLst/>
          </a:prstGeom>
          <a:noFill/>
        </p:spPr>
        <p:txBody>
          <a:bodyPr wrap="square" rtlCol="0">
            <a:spAutoFit/>
          </a:bodyPr>
          <a:lstStyle/>
          <a:p>
            <a:r>
              <a:rPr lang="fr-FR" b="1" dirty="0" smtClean="0"/>
              <a:t>Connaissances sur les conduits :</a:t>
            </a:r>
          </a:p>
          <a:p>
            <a:endParaRPr lang="fr-FR" b="1" dirty="0" smtClean="0"/>
          </a:p>
          <a:p>
            <a:r>
              <a:rPr lang="fr-FR" b="1" dirty="0" smtClean="0"/>
              <a:t>	</a:t>
            </a:r>
            <a:endParaRPr lang="fr-FR" dirty="0" smtClean="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628733"/>
            <a:ext cx="2257302" cy="2257302"/>
          </a:xfrm>
          <a:prstGeom prst="rect">
            <a:avLst/>
          </a:prstGeom>
        </p:spPr>
      </p:pic>
      <p:sp>
        <p:nvSpPr>
          <p:cNvPr id="8" name="ZoneTexte 7"/>
          <p:cNvSpPr txBox="1"/>
          <p:nvPr/>
        </p:nvSpPr>
        <p:spPr>
          <a:xfrm>
            <a:off x="615296" y="6127557"/>
            <a:ext cx="1871529" cy="369332"/>
          </a:xfrm>
          <a:prstGeom prst="rect">
            <a:avLst/>
          </a:prstGeom>
          <a:noFill/>
        </p:spPr>
        <p:txBody>
          <a:bodyPr wrap="square" rtlCol="0">
            <a:spAutoFit/>
          </a:bodyPr>
          <a:lstStyle/>
          <a:p>
            <a:r>
              <a:rPr lang="fr-FR" dirty="0" smtClean="0"/>
              <a:t>Boisseaux</a:t>
            </a:r>
            <a:endParaRPr lang="fr-FR"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575" y="3971494"/>
            <a:ext cx="2210609" cy="2070604"/>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1994" y="1596474"/>
            <a:ext cx="2102265" cy="2102265"/>
          </a:xfrm>
          <a:prstGeom prst="rect">
            <a:avLst/>
          </a:prstGeom>
        </p:spPr>
      </p:pic>
      <p:pic>
        <p:nvPicPr>
          <p:cNvPr id="13" name="Imag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6610" y="3784198"/>
            <a:ext cx="2294546" cy="2294546"/>
          </a:xfrm>
          <a:prstGeom prst="rect">
            <a:avLst/>
          </a:prstGeom>
        </p:spPr>
      </p:pic>
      <p:sp>
        <p:nvSpPr>
          <p:cNvPr id="14" name="Rectangle 13"/>
          <p:cNvSpPr/>
          <p:nvPr/>
        </p:nvSpPr>
        <p:spPr>
          <a:xfrm>
            <a:off x="3484883" y="3765745"/>
            <a:ext cx="783250" cy="559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97914" y="3575151"/>
            <a:ext cx="2503593" cy="2503593"/>
          </a:xfrm>
          <a:prstGeom prst="rect">
            <a:avLst/>
          </a:prstGeom>
        </p:spPr>
      </p:pic>
      <p:sp>
        <p:nvSpPr>
          <p:cNvPr id="17" name="ZoneTexte 16"/>
          <p:cNvSpPr txBox="1"/>
          <p:nvPr/>
        </p:nvSpPr>
        <p:spPr>
          <a:xfrm>
            <a:off x="2922662" y="6164203"/>
            <a:ext cx="4324172" cy="646331"/>
          </a:xfrm>
          <a:prstGeom prst="rect">
            <a:avLst/>
          </a:prstGeom>
          <a:noFill/>
        </p:spPr>
        <p:txBody>
          <a:bodyPr wrap="square" rtlCol="0">
            <a:spAutoFit/>
          </a:bodyPr>
          <a:lstStyle/>
          <a:p>
            <a:r>
              <a:rPr lang="fr-FR" dirty="0" smtClean="0"/>
              <a:t>Tubage inox rigide simple ou double « peaux »</a:t>
            </a:r>
            <a:endParaRPr lang="fr-FR" dirty="0"/>
          </a:p>
        </p:txBody>
      </p:sp>
      <p:pic>
        <p:nvPicPr>
          <p:cNvPr id="16" name="Imag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39567" y="1104140"/>
            <a:ext cx="2824275" cy="2824275"/>
          </a:xfrm>
          <a:prstGeom prst="rect">
            <a:avLst/>
          </a:prstGeom>
        </p:spPr>
      </p:pic>
      <p:sp>
        <p:nvSpPr>
          <p:cNvPr id="19" name="ZoneTexte 18"/>
          <p:cNvSpPr txBox="1"/>
          <p:nvPr/>
        </p:nvSpPr>
        <p:spPr>
          <a:xfrm>
            <a:off x="7997914" y="5671241"/>
            <a:ext cx="4324172" cy="369332"/>
          </a:xfrm>
          <a:prstGeom prst="rect">
            <a:avLst/>
          </a:prstGeom>
          <a:noFill/>
        </p:spPr>
        <p:txBody>
          <a:bodyPr wrap="square" rtlCol="0">
            <a:spAutoFit/>
          </a:bodyPr>
          <a:lstStyle/>
          <a:p>
            <a:r>
              <a:rPr lang="fr-FR" dirty="0" smtClean="0"/>
              <a:t>Tubage inox souple simple « peau »</a:t>
            </a:r>
            <a:endParaRPr lang="fr-FR" dirty="0"/>
          </a:p>
        </p:txBody>
      </p:sp>
      <p:grpSp>
        <p:nvGrpSpPr>
          <p:cNvPr id="21" name="Groupe 20"/>
          <p:cNvGrpSpPr/>
          <p:nvPr/>
        </p:nvGrpSpPr>
        <p:grpSpPr>
          <a:xfrm>
            <a:off x="4355371" y="1803604"/>
            <a:ext cx="3455822" cy="1582666"/>
            <a:chOff x="4355371" y="1803604"/>
            <a:chExt cx="3455822" cy="1582666"/>
          </a:xfrm>
        </p:grpSpPr>
        <p:sp>
          <p:nvSpPr>
            <p:cNvPr id="20" name="Rectangle 19"/>
            <p:cNvSpPr/>
            <p:nvPr/>
          </p:nvSpPr>
          <p:spPr>
            <a:xfrm>
              <a:off x="5204134" y="1803604"/>
              <a:ext cx="2266514" cy="15826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2423" y="2107809"/>
              <a:ext cx="619125" cy="619125"/>
            </a:xfrm>
            <a:prstGeom prst="rect">
              <a:avLst/>
            </a:prstGeom>
          </p:spPr>
        </p:pic>
        <p:sp>
          <p:nvSpPr>
            <p:cNvPr id="5" name="ZoneTexte 4"/>
            <p:cNvSpPr txBox="1"/>
            <p:nvPr/>
          </p:nvSpPr>
          <p:spPr>
            <a:xfrm>
              <a:off x="5784311" y="1908942"/>
              <a:ext cx="2026882" cy="1477328"/>
            </a:xfrm>
            <a:prstGeom prst="rect">
              <a:avLst/>
            </a:prstGeom>
            <a:noFill/>
          </p:spPr>
          <p:txBody>
            <a:bodyPr wrap="square" rtlCol="0">
              <a:spAutoFit/>
            </a:bodyPr>
            <a:lstStyle/>
            <a:p>
              <a:r>
                <a:rPr lang="fr-FR" dirty="0" smtClean="0"/>
                <a:t>Dévoiement : Zone limitant la vision sur l’ensemble du tubage</a:t>
              </a:r>
            </a:p>
          </p:txBody>
        </p:sp>
        <p:cxnSp>
          <p:nvCxnSpPr>
            <p:cNvPr id="9" name="Connecteur droit avec flèche 8"/>
            <p:cNvCxnSpPr>
              <a:stCxn id="4" idx="1"/>
            </p:cNvCxnSpPr>
            <p:nvPr/>
          </p:nvCxnSpPr>
          <p:spPr>
            <a:xfrm flipH="1">
              <a:off x="4355371" y="2417371"/>
              <a:ext cx="936000" cy="396000"/>
            </a:xfrm>
            <a:prstGeom prst="straightConnector1">
              <a:avLst/>
            </a:prstGeom>
            <a:ln w="63500">
              <a:tailEnd type="triangle"/>
            </a:ln>
          </p:spPr>
          <p:style>
            <a:lnRef idx="3">
              <a:schemeClr val="accent2"/>
            </a:lnRef>
            <a:fillRef idx="0">
              <a:schemeClr val="accent2"/>
            </a:fillRef>
            <a:effectRef idx="2">
              <a:schemeClr val="accent2"/>
            </a:effectRef>
            <a:fontRef idx="minor">
              <a:schemeClr val="tx1"/>
            </a:fontRef>
          </p:style>
        </p:cxnSp>
      </p:grpSp>
    </p:spTree>
    <p:extLst>
      <p:ext uri="{BB962C8B-B14F-4D97-AF65-F5344CB8AC3E}">
        <p14:creationId xmlns:p14="http://schemas.microsoft.com/office/powerpoint/2010/main" val="3166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bâtimentaires et relatives aux cheminées</a:t>
            </a:r>
          </a:p>
        </p:txBody>
      </p:sp>
      <p:sp>
        <p:nvSpPr>
          <p:cNvPr id="2" name="ZoneTexte 1"/>
          <p:cNvSpPr txBox="1"/>
          <p:nvPr/>
        </p:nvSpPr>
        <p:spPr>
          <a:xfrm>
            <a:off x="410198" y="1104140"/>
            <a:ext cx="10494235" cy="923330"/>
          </a:xfrm>
          <a:prstGeom prst="rect">
            <a:avLst/>
          </a:prstGeom>
          <a:noFill/>
        </p:spPr>
        <p:txBody>
          <a:bodyPr wrap="square" rtlCol="0">
            <a:spAutoFit/>
          </a:bodyPr>
          <a:lstStyle/>
          <a:p>
            <a:r>
              <a:rPr lang="fr-FR" b="1" dirty="0" smtClean="0"/>
              <a:t>Connaissances sur les conduits :</a:t>
            </a:r>
          </a:p>
          <a:p>
            <a:endParaRPr lang="fr-FR" b="1" dirty="0" smtClean="0"/>
          </a:p>
          <a:p>
            <a:r>
              <a:rPr lang="fr-FR" b="1" dirty="0" smtClean="0"/>
              <a:t>	</a:t>
            </a:r>
            <a:endParaRPr lang="fr-FR" dirty="0" smtClean="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 name="Rectangle 13"/>
          <p:cNvSpPr/>
          <p:nvPr/>
        </p:nvSpPr>
        <p:spPr>
          <a:xfrm>
            <a:off x="3484883" y="3765745"/>
            <a:ext cx="783250" cy="559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504060" y="1485591"/>
            <a:ext cx="8827806" cy="369332"/>
          </a:xfrm>
          <a:prstGeom prst="rect">
            <a:avLst/>
          </a:prstGeom>
          <a:noFill/>
        </p:spPr>
        <p:txBody>
          <a:bodyPr wrap="square" rtlCol="0">
            <a:spAutoFit/>
          </a:bodyPr>
          <a:lstStyle/>
          <a:p>
            <a:r>
              <a:rPr lang="fr-FR" dirty="0" smtClean="0"/>
              <a:t>Nouvelles constructions : conduits pouvant être masqués par des plaques de plâtres</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35" y="1965481"/>
            <a:ext cx="3577305" cy="4769740"/>
          </a:xfrm>
          <a:prstGeom prst="rect">
            <a:avLst/>
          </a:prstGeom>
        </p:spPr>
      </p:pic>
      <p:sp>
        <p:nvSpPr>
          <p:cNvPr id="9" name="ZoneTexte 8"/>
          <p:cNvSpPr txBox="1"/>
          <p:nvPr/>
        </p:nvSpPr>
        <p:spPr>
          <a:xfrm>
            <a:off x="4868365" y="3288646"/>
            <a:ext cx="6628688" cy="1754326"/>
          </a:xfrm>
          <a:prstGeom prst="rect">
            <a:avLst/>
          </a:prstGeom>
          <a:noFill/>
        </p:spPr>
        <p:txBody>
          <a:bodyPr wrap="square" rtlCol="0">
            <a:spAutoFit/>
          </a:bodyPr>
          <a:lstStyle/>
          <a:p>
            <a:pPr marL="285750" indent="-285750" algn="ctr">
              <a:buFont typeface="Arial" panose="020B0604020202020204" pitchFamily="34" charset="0"/>
              <a:buChar char="•"/>
            </a:pPr>
            <a:r>
              <a:rPr lang="fr-FR" dirty="0" smtClean="0"/>
              <a:t>Relevé de température manuel ou caméra thermique : température de surface du plaque de plâtre</a:t>
            </a:r>
          </a:p>
          <a:p>
            <a:pPr marL="285750" indent="-285750" algn="ctr">
              <a:buFont typeface="Arial" panose="020B0604020202020204" pitchFamily="34" charset="0"/>
              <a:buChar char="•"/>
            </a:pPr>
            <a:endParaRPr lang="fr-FR" dirty="0" smtClean="0"/>
          </a:p>
          <a:p>
            <a:pPr marL="285750" indent="-285750" algn="ctr">
              <a:buFont typeface="Arial" panose="020B0604020202020204" pitchFamily="34" charset="0"/>
              <a:buChar char="•"/>
            </a:pPr>
            <a:r>
              <a:rPr lang="fr-FR" dirty="0" smtClean="0"/>
              <a:t>Matériaux peuvent </a:t>
            </a:r>
            <a:r>
              <a:rPr lang="fr-FR" dirty="0"/>
              <a:t>être laissé entre le conduit et la plaque de plâtre pouvant être en ignition</a:t>
            </a:r>
          </a:p>
          <a:p>
            <a:endParaRPr lang="fr-FR" dirty="0"/>
          </a:p>
        </p:txBody>
      </p:sp>
      <p:grpSp>
        <p:nvGrpSpPr>
          <p:cNvPr id="24" name="Groupe 23"/>
          <p:cNvGrpSpPr/>
          <p:nvPr/>
        </p:nvGrpSpPr>
        <p:grpSpPr>
          <a:xfrm>
            <a:off x="7563584" y="1994934"/>
            <a:ext cx="1238250" cy="4267328"/>
            <a:chOff x="7563584" y="2077877"/>
            <a:chExt cx="1238250" cy="4267328"/>
          </a:xfrm>
        </p:grpSpPr>
        <p:pic>
          <p:nvPicPr>
            <p:cNvPr id="25" name="Imag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584" y="2077877"/>
              <a:ext cx="1238250" cy="1238250"/>
            </a:xfrm>
            <a:prstGeom prst="rect">
              <a:avLst/>
            </a:prstGeom>
          </p:spPr>
        </p:pic>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3584" y="5106955"/>
              <a:ext cx="1238250" cy="1238250"/>
            </a:xfrm>
            <a:prstGeom prst="rect">
              <a:avLst/>
            </a:prstGeom>
          </p:spPr>
        </p:pic>
      </p:grpSp>
    </p:spTree>
    <p:extLst>
      <p:ext uri="{BB962C8B-B14F-4D97-AF65-F5344CB8AC3E}">
        <p14:creationId xmlns:p14="http://schemas.microsoft.com/office/powerpoint/2010/main" val="212613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anim calcmode="lin" valueType="num">
                                      <p:cBhvr>
                                        <p:cTn id="16" dur="2000" fill="hold"/>
                                        <p:tgtEl>
                                          <p:spTgt spid="24"/>
                                        </p:tgtEl>
                                        <p:attrNameLst>
                                          <p:attrName>ppt_w</p:attrName>
                                        </p:attrNameLst>
                                      </p:cBhvr>
                                      <p:tavLst>
                                        <p:tav tm="0" fmla="#ppt_w*sin(2.5*pi*$)">
                                          <p:val>
                                            <p:fltVal val="0"/>
                                          </p:val>
                                        </p:tav>
                                        <p:tav tm="100000">
                                          <p:val>
                                            <p:fltVal val="1"/>
                                          </p:val>
                                        </p:tav>
                                      </p:tavLst>
                                    </p:anim>
                                    <p:anim calcmode="lin" valueType="num">
                                      <p:cBhvr>
                                        <p:cTn id="17" dur="2000" fill="hold"/>
                                        <p:tgtEl>
                                          <p:spTgt spid="24"/>
                                        </p:tgtEl>
                                        <p:attrNameLst>
                                          <p:attrName>ppt_h</p:attrName>
                                        </p:attrNameLst>
                                      </p:cBhvr>
                                      <p:tavLst>
                                        <p:tav tm="0">
                                          <p:val>
                                            <p:strVal val="#ppt_h"/>
                                          </p:val>
                                        </p:tav>
                                        <p:tav tm="100000">
                                          <p:val>
                                            <p:strVal val="#ppt_h"/>
                                          </p:val>
                                        </p:tav>
                                      </p:tavLst>
                                    </p:anim>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26" presetClass="emph" presetSubtype="0" repeatCount="10000" fill="hold" nodeType="withEffect">
                                  <p:stCondLst>
                                    <p:cond delay="0"/>
                                  </p:stCondLst>
                                  <p:childTnLst>
                                    <p:animEffect transition="out" filter="fade">
                                      <p:cBhvr>
                                        <p:cTn id="21" dur="500" tmFilter="0, 0; .2, .5; .8, .5; 1, 0"/>
                                        <p:tgtEl>
                                          <p:spTgt spid="24"/>
                                        </p:tgtEl>
                                      </p:cBhvr>
                                    </p:animEffect>
                                    <p:animScale>
                                      <p:cBhvr>
                                        <p:cTn id="22" dur="250" autoRev="1" fill="hold"/>
                                        <p:tgtEl>
                                          <p:spTgt spid="2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bâtimentaires et relatives aux cheminées</a:t>
            </a:r>
          </a:p>
        </p:txBody>
      </p:sp>
      <p:sp>
        <p:nvSpPr>
          <p:cNvPr id="2" name="ZoneTexte 1"/>
          <p:cNvSpPr txBox="1"/>
          <p:nvPr/>
        </p:nvSpPr>
        <p:spPr>
          <a:xfrm>
            <a:off x="410198" y="1104140"/>
            <a:ext cx="10494235" cy="923330"/>
          </a:xfrm>
          <a:prstGeom prst="rect">
            <a:avLst/>
          </a:prstGeom>
          <a:noFill/>
        </p:spPr>
        <p:txBody>
          <a:bodyPr wrap="square" rtlCol="0">
            <a:spAutoFit/>
          </a:bodyPr>
          <a:lstStyle/>
          <a:p>
            <a:r>
              <a:rPr lang="fr-FR" b="1" dirty="0" smtClean="0"/>
              <a:t>Connaissances sur les conduits :</a:t>
            </a:r>
          </a:p>
          <a:p>
            <a:endParaRPr lang="fr-FR" b="1" dirty="0" smtClean="0"/>
          </a:p>
          <a:p>
            <a:r>
              <a:rPr lang="fr-FR" b="1" dirty="0" smtClean="0"/>
              <a:t>	</a:t>
            </a:r>
            <a:endParaRPr lang="fr-FR" dirty="0" smtClean="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 name="Rectangle 13"/>
          <p:cNvSpPr/>
          <p:nvPr/>
        </p:nvSpPr>
        <p:spPr>
          <a:xfrm>
            <a:off x="3484883" y="3765745"/>
            <a:ext cx="783250" cy="559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p:cNvSpPr txBox="1"/>
          <p:nvPr/>
        </p:nvSpPr>
        <p:spPr>
          <a:xfrm>
            <a:off x="1504059" y="1485591"/>
            <a:ext cx="10454355" cy="369332"/>
          </a:xfrm>
          <a:prstGeom prst="rect">
            <a:avLst/>
          </a:prstGeom>
          <a:noFill/>
        </p:spPr>
        <p:txBody>
          <a:bodyPr wrap="square" rtlCol="0">
            <a:spAutoFit/>
          </a:bodyPr>
          <a:lstStyle/>
          <a:p>
            <a:r>
              <a:rPr lang="fr-FR" dirty="0" smtClean="0"/>
              <a:t>Constructions rénovées : conduits boisseaux pouvant être tubés en inox entièrement ou partiellement</a:t>
            </a:r>
            <a:endParaRPr lang="fr-FR" dirty="0"/>
          </a:p>
        </p:txBody>
      </p:sp>
      <p:sp>
        <p:nvSpPr>
          <p:cNvPr id="9" name="ZoneTexte 8"/>
          <p:cNvSpPr txBox="1"/>
          <p:nvPr/>
        </p:nvSpPr>
        <p:spPr>
          <a:xfrm>
            <a:off x="6431514" y="3345458"/>
            <a:ext cx="5690674" cy="1754326"/>
          </a:xfrm>
          <a:prstGeom prst="rect">
            <a:avLst/>
          </a:prstGeom>
          <a:noFill/>
        </p:spPr>
        <p:txBody>
          <a:bodyPr wrap="square" rtlCol="0">
            <a:spAutoFit/>
          </a:bodyPr>
          <a:lstStyle/>
          <a:p>
            <a:pPr marL="285750" indent="-285750" algn="ctr">
              <a:buFont typeface="Arial" panose="020B0604020202020204" pitchFamily="34" charset="0"/>
              <a:buChar char="•"/>
            </a:pPr>
            <a:r>
              <a:rPr lang="fr-FR" dirty="0" smtClean="0"/>
              <a:t>Relevé de température manuel ou caméra thermique : température de surface du boisseau</a:t>
            </a:r>
          </a:p>
          <a:p>
            <a:pPr marL="285750" indent="-285750" algn="ctr">
              <a:buFont typeface="Arial" panose="020B0604020202020204" pitchFamily="34" charset="0"/>
              <a:buChar char="•"/>
            </a:pPr>
            <a:endParaRPr lang="fr-FR" dirty="0" smtClean="0"/>
          </a:p>
          <a:p>
            <a:pPr marL="285750" indent="-285750" algn="ctr">
              <a:buFont typeface="Arial" panose="020B0604020202020204" pitchFamily="34" charset="0"/>
              <a:buChar char="•"/>
            </a:pPr>
            <a:r>
              <a:rPr lang="fr-FR" dirty="0" smtClean="0"/>
              <a:t>Matériaux peuvent </a:t>
            </a:r>
            <a:r>
              <a:rPr lang="fr-FR" dirty="0"/>
              <a:t>être laissé entre </a:t>
            </a:r>
            <a:r>
              <a:rPr lang="fr-FR" dirty="0" smtClean="0"/>
              <a:t>les boisseaux (anciens) et le tubage plus récent</a:t>
            </a:r>
            <a:endParaRPr lang="fr-FR" dirty="0"/>
          </a:p>
          <a:p>
            <a:endParaRPr lang="fr-FR" dirty="0"/>
          </a:p>
        </p:txBody>
      </p:sp>
      <p:grpSp>
        <p:nvGrpSpPr>
          <p:cNvPr id="6" name="Groupe 5"/>
          <p:cNvGrpSpPr/>
          <p:nvPr/>
        </p:nvGrpSpPr>
        <p:grpSpPr>
          <a:xfrm>
            <a:off x="8652533" y="1977897"/>
            <a:ext cx="1238250" cy="4267328"/>
            <a:chOff x="7563584" y="2077877"/>
            <a:chExt cx="1238250" cy="4267328"/>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584" y="2077877"/>
              <a:ext cx="1238250" cy="1238250"/>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3584" y="5106955"/>
              <a:ext cx="1238250" cy="1238250"/>
            </a:xfrm>
            <a:prstGeom prst="rect">
              <a:avLst/>
            </a:prstGeom>
          </p:spPr>
        </p:pic>
      </p:gr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4" y="2971273"/>
            <a:ext cx="3539771" cy="2654828"/>
          </a:xfrm>
          <a:prstGeom prst="rect">
            <a:avLst/>
          </a:prstGeom>
        </p:spPr>
      </p:pic>
      <p:pic>
        <p:nvPicPr>
          <p:cNvPr id="12" name="Imag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0600" y="1977897"/>
            <a:ext cx="5791968" cy="3793632"/>
          </a:xfrm>
          <a:prstGeom prst="rect">
            <a:avLst/>
          </a:prstGeom>
        </p:spPr>
      </p:pic>
    </p:spTree>
    <p:extLst>
      <p:ext uri="{BB962C8B-B14F-4D97-AF65-F5344CB8AC3E}">
        <p14:creationId xmlns:p14="http://schemas.microsoft.com/office/powerpoint/2010/main" val="55464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1"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26" presetClass="emph" presetSubtype="0" repeatCount="10000" fill="hold" nodeType="withEffect">
                                  <p:stCondLst>
                                    <p:cond delay="0"/>
                                  </p:stCondLst>
                                  <p:childTnLst>
                                    <p:animEffect transition="out" filter="fade">
                                      <p:cBhvr>
                                        <p:cTn id="24" dur="500" tmFilter="0, 0; .2, .5; .8, .5; 1, 0"/>
                                        <p:tgtEl>
                                          <p:spTgt spid="6"/>
                                        </p:tgtEl>
                                      </p:cBhvr>
                                    </p:animEffect>
                                    <p:animScale>
                                      <p:cBhvr>
                                        <p:cTn id="25"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Matériels FDC </a:t>
            </a:r>
          </a:p>
        </p:txBody>
      </p:sp>
      <p:sp>
        <p:nvSpPr>
          <p:cNvPr id="2" name="ZoneTexte 1"/>
          <p:cNvSpPr txBox="1"/>
          <p:nvPr/>
        </p:nvSpPr>
        <p:spPr>
          <a:xfrm>
            <a:off x="460375" y="1051132"/>
            <a:ext cx="10494235" cy="5355312"/>
          </a:xfrm>
          <a:prstGeom prst="rect">
            <a:avLst/>
          </a:prstGeom>
          <a:noFill/>
        </p:spPr>
        <p:txBody>
          <a:bodyPr wrap="square" rtlCol="0">
            <a:spAutoFit/>
          </a:bodyPr>
          <a:lstStyle/>
          <a:p>
            <a:r>
              <a:rPr lang="fr-FR" b="1" dirty="0" smtClean="0"/>
              <a:t>Matériels spécifiques FDC </a:t>
            </a:r>
            <a:r>
              <a:rPr lang="fr-FR" dirty="0" smtClean="0"/>
              <a:t>(SDIS70 2015):</a:t>
            </a:r>
            <a:endParaRPr lang="fr-FR" b="1" dirty="0" smtClean="0"/>
          </a:p>
          <a:p>
            <a:r>
              <a:rPr lang="fr-FR" b="1" dirty="0" smtClean="0"/>
              <a:t>	</a:t>
            </a:r>
            <a:r>
              <a:rPr lang="fr-FR" dirty="0" smtClean="0"/>
              <a:t>- </a:t>
            </a:r>
            <a:r>
              <a:rPr lang="fr-FR" sz="1600" dirty="0" smtClean="0"/>
              <a:t>Lance FDC</a:t>
            </a:r>
          </a:p>
          <a:p>
            <a:r>
              <a:rPr lang="fr-FR" sz="1600" dirty="0"/>
              <a:t>	</a:t>
            </a:r>
            <a:r>
              <a:rPr lang="fr-FR" sz="1600" dirty="0" smtClean="0"/>
              <a:t>- Tuyau souple 22 et/ou tuyau LDT</a:t>
            </a:r>
          </a:p>
          <a:p>
            <a:r>
              <a:rPr lang="fr-FR" sz="1600" dirty="0"/>
              <a:t>	</a:t>
            </a:r>
            <a:r>
              <a:rPr lang="fr-FR" sz="1600" dirty="0" smtClean="0"/>
              <a:t>- </a:t>
            </a:r>
            <a:r>
              <a:rPr lang="fr-FR" sz="1600" dirty="0"/>
              <a:t>un hérisson diamètre 300mm</a:t>
            </a:r>
          </a:p>
          <a:p>
            <a:r>
              <a:rPr lang="fr-FR" sz="1600" dirty="0" smtClean="0"/>
              <a:t>	- Seau pompe</a:t>
            </a:r>
            <a:endParaRPr lang="fr-FR" sz="1600" dirty="0"/>
          </a:p>
          <a:p>
            <a:r>
              <a:rPr lang="fr-FR" sz="1600" dirty="0" smtClean="0"/>
              <a:t>	- un </a:t>
            </a:r>
            <a:r>
              <a:rPr lang="fr-FR" sz="1600" dirty="0"/>
              <a:t>hérisson carré 300 x 300 mm</a:t>
            </a:r>
          </a:p>
          <a:p>
            <a:r>
              <a:rPr lang="fr-FR" sz="1600" dirty="0" smtClean="0"/>
              <a:t>	- </a:t>
            </a:r>
            <a:r>
              <a:rPr lang="fr-FR" sz="1600" dirty="0"/>
              <a:t>un hérisson rectangulaire 400 x 260</a:t>
            </a:r>
          </a:p>
          <a:p>
            <a:r>
              <a:rPr lang="fr-FR" sz="1600" dirty="0" smtClean="0"/>
              <a:t>	- </a:t>
            </a:r>
            <a:r>
              <a:rPr lang="fr-FR" sz="1600" dirty="0"/>
              <a:t>un embout raclette rectangulaire</a:t>
            </a:r>
          </a:p>
          <a:p>
            <a:r>
              <a:rPr lang="fr-FR" sz="1600" dirty="0" smtClean="0"/>
              <a:t>	- </a:t>
            </a:r>
            <a:r>
              <a:rPr lang="fr-FR" sz="1600" dirty="0"/>
              <a:t>un embout raclette triangulaire</a:t>
            </a:r>
          </a:p>
          <a:p>
            <a:r>
              <a:rPr lang="fr-FR" sz="1600" dirty="0" smtClean="0"/>
              <a:t>	- </a:t>
            </a:r>
            <a:r>
              <a:rPr lang="fr-FR" sz="1600" dirty="0"/>
              <a:t>5 tiges torsadées de 1m dont une avec embout de maintien </a:t>
            </a:r>
            <a:r>
              <a:rPr lang="fr-FR" sz="1600" b="1" dirty="0"/>
              <a:t>(à remplacer)</a:t>
            </a:r>
            <a:endParaRPr lang="fr-FR" sz="1600" dirty="0"/>
          </a:p>
          <a:p>
            <a:r>
              <a:rPr lang="fr-FR" sz="1600" dirty="0" smtClean="0"/>
              <a:t>	- </a:t>
            </a:r>
            <a:r>
              <a:rPr lang="fr-FR" sz="1600" dirty="0"/>
              <a:t>1 pelle métallique</a:t>
            </a:r>
          </a:p>
          <a:p>
            <a:r>
              <a:rPr lang="fr-FR" sz="1600" dirty="0" smtClean="0"/>
              <a:t>	- </a:t>
            </a:r>
            <a:r>
              <a:rPr lang="fr-FR" sz="1600" dirty="0"/>
              <a:t>1 boulet de 3kg avec manille</a:t>
            </a:r>
          </a:p>
          <a:p>
            <a:r>
              <a:rPr lang="fr-FR" sz="1600" dirty="0" smtClean="0"/>
              <a:t>	- </a:t>
            </a:r>
            <a:r>
              <a:rPr lang="fr-FR" sz="1600" dirty="0"/>
              <a:t>25 m de chaine avec maillon rapide</a:t>
            </a:r>
          </a:p>
          <a:p>
            <a:r>
              <a:rPr lang="fr-FR" sz="1600" dirty="0" smtClean="0"/>
              <a:t>	- </a:t>
            </a:r>
            <a:r>
              <a:rPr lang="fr-FR" sz="1600" dirty="0"/>
              <a:t>1 paire de gants anti-chaleur</a:t>
            </a:r>
          </a:p>
          <a:p>
            <a:r>
              <a:rPr lang="fr-FR" sz="1600" dirty="0" smtClean="0"/>
              <a:t>	- </a:t>
            </a:r>
            <a:r>
              <a:rPr lang="fr-FR" sz="1600" dirty="0"/>
              <a:t>tronçonneuse électrique petit modèle</a:t>
            </a:r>
          </a:p>
          <a:p>
            <a:r>
              <a:rPr lang="fr-FR" b="1" u="sng" dirty="0">
                <a:effectLst>
                  <a:outerShdw blurRad="38100" dist="38100" dir="2700000" algn="tl">
                    <a:srgbClr val="000000">
                      <a:alpha val="43137"/>
                    </a:srgbClr>
                  </a:outerShdw>
                </a:effectLst>
              </a:rPr>
              <a:t>Complément </a:t>
            </a:r>
            <a:r>
              <a:rPr lang="fr-FR" b="1" u="sng" dirty="0" smtClean="0">
                <a:effectLst>
                  <a:outerShdw blurRad="38100" dist="38100" dir="2700000" algn="tl">
                    <a:srgbClr val="000000">
                      <a:alpha val="43137"/>
                    </a:srgbClr>
                  </a:outerShdw>
                </a:effectLst>
              </a:rPr>
              <a:t>prévu 2023 </a:t>
            </a:r>
            <a:endParaRPr lang="fr-FR" u="sng" dirty="0">
              <a:effectLst>
                <a:outerShdw blurRad="38100" dist="38100" dir="2700000" algn="tl">
                  <a:srgbClr val="000000">
                    <a:alpha val="43137"/>
                  </a:srgbClr>
                </a:outerShdw>
              </a:effectLst>
            </a:endParaRPr>
          </a:p>
          <a:p>
            <a:r>
              <a:rPr lang="fr-FR" sz="1600" dirty="0"/>
              <a:t>- cannes de ramonage en polypropylène d’au moins 9m + </a:t>
            </a:r>
            <a:r>
              <a:rPr lang="fr-FR" sz="1600" dirty="0" smtClean="0"/>
              <a:t>accessoires en test à Lure et Gray</a:t>
            </a:r>
            <a:endParaRPr lang="fr-FR" sz="1600" dirty="0"/>
          </a:p>
          <a:p>
            <a:r>
              <a:rPr lang="fr-FR" sz="1600" dirty="0"/>
              <a:t>- un seau métallique</a:t>
            </a:r>
          </a:p>
          <a:p>
            <a:r>
              <a:rPr lang="fr-FR" sz="1600" dirty="0"/>
              <a:t>- un miroir</a:t>
            </a:r>
          </a:p>
          <a:p>
            <a:r>
              <a:rPr lang="fr-FR" sz="1600" dirty="0"/>
              <a:t>- matériel pour trouée + jeu de clés et tournevis</a:t>
            </a:r>
          </a:p>
          <a:p>
            <a:r>
              <a:rPr lang="fr-FR" sz="1600" dirty="0"/>
              <a:t>- un tuyau souple de </a:t>
            </a:r>
            <a:r>
              <a:rPr lang="fr-FR" sz="1600" dirty="0" smtClean="0"/>
              <a:t>22mm</a:t>
            </a:r>
            <a:endParaRPr lang="fr-FR" sz="1600"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86311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6" end="1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xEl>
                                              <p:pRg st="17" end="1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18" end="1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19" end="19"/>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8866" y="1626310"/>
            <a:ext cx="4626952" cy="4626952"/>
          </a:xfrm>
          <a:prstGeom prst="rect">
            <a:avLst/>
          </a:prstGeom>
        </p:spPr>
      </p:pic>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Matériels FDC </a:t>
            </a:r>
          </a:p>
        </p:txBody>
      </p:sp>
      <p:sp>
        <p:nvSpPr>
          <p:cNvPr id="2" name="ZoneTexte 1"/>
          <p:cNvSpPr txBox="1"/>
          <p:nvPr/>
        </p:nvSpPr>
        <p:spPr>
          <a:xfrm>
            <a:off x="85458" y="1096042"/>
            <a:ext cx="10494235" cy="369332"/>
          </a:xfrm>
          <a:prstGeom prst="rect">
            <a:avLst/>
          </a:prstGeom>
          <a:noFill/>
        </p:spPr>
        <p:txBody>
          <a:bodyPr wrap="square" rtlCol="0">
            <a:spAutoFit/>
          </a:bodyPr>
          <a:lstStyle/>
          <a:p>
            <a:r>
              <a:rPr lang="fr-FR" b="1" dirty="0" smtClean="0"/>
              <a:t>Matériels aidant l’intervention:</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4" name="Rectangle 13"/>
          <p:cNvSpPr/>
          <p:nvPr/>
        </p:nvSpPr>
        <p:spPr>
          <a:xfrm>
            <a:off x="2412877" y="3631963"/>
            <a:ext cx="783250" cy="559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9779" y="999928"/>
            <a:ext cx="3032806" cy="3032806"/>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0212" y="2904735"/>
            <a:ext cx="1821943" cy="3939807"/>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85180" y="1212068"/>
            <a:ext cx="2466975" cy="1847850"/>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02823" y="2415438"/>
            <a:ext cx="2559465" cy="2559465"/>
          </a:xfrm>
          <a:prstGeom prst="rect">
            <a:avLst/>
          </a:prstGeom>
        </p:spPr>
      </p:pic>
      <p:pic>
        <p:nvPicPr>
          <p:cNvPr id="7" name="Imag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5266" y="2027470"/>
            <a:ext cx="2351174" cy="2351174"/>
          </a:xfrm>
          <a:prstGeom prst="rect">
            <a:avLst/>
          </a:prstGeom>
        </p:spPr>
      </p:pic>
      <p:pic>
        <p:nvPicPr>
          <p:cNvPr id="9" name="Imag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0375" y="4578350"/>
            <a:ext cx="2143125" cy="2143125"/>
          </a:xfrm>
          <a:prstGeom prst="rect">
            <a:avLst/>
          </a:prstGeom>
        </p:spPr>
      </p:pic>
      <p:pic>
        <p:nvPicPr>
          <p:cNvPr id="12" name="Imag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12462" y="3992767"/>
            <a:ext cx="2644702" cy="2644702"/>
          </a:xfrm>
          <a:prstGeom prst="rect">
            <a:avLst/>
          </a:prstGeom>
        </p:spPr>
      </p:pic>
    </p:spTree>
    <p:extLst>
      <p:ext uri="{BB962C8B-B14F-4D97-AF65-F5344CB8AC3E}">
        <p14:creationId xmlns:p14="http://schemas.microsoft.com/office/powerpoint/2010/main" val="9368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smtClean="0"/>
              <a:t>Principes </a:t>
            </a:r>
            <a:r>
              <a:rPr lang="fr-FR" sz="3600" dirty="0"/>
              <a:t>et </a:t>
            </a:r>
            <a:r>
              <a:rPr lang="fr-FR" sz="3600" dirty="0" smtClean="0"/>
              <a:t>modes d’extinctions</a:t>
            </a:r>
            <a:endParaRPr lang="fr-FR" sz="3600"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5" y="1239140"/>
            <a:ext cx="2579079" cy="369332"/>
          </a:xfrm>
          <a:prstGeom prst="rect">
            <a:avLst/>
          </a:prstGeom>
          <a:noFill/>
        </p:spPr>
        <p:txBody>
          <a:bodyPr wrap="square" rtlCol="0">
            <a:spAutoFit/>
          </a:bodyPr>
          <a:lstStyle/>
          <a:p>
            <a:r>
              <a:rPr lang="fr-FR" b="1" dirty="0" smtClean="0"/>
              <a:t>Reconnaitre un FDC </a:t>
            </a:r>
            <a:r>
              <a:rPr lang="fr-FR" dirty="0" smtClean="0"/>
              <a:t>: </a:t>
            </a:r>
            <a:endParaRPr lang="fr-FR" dirty="0"/>
          </a:p>
        </p:txBody>
      </p:sp>
      <p:grpSp>
        <p:nvGrpSpPr>
          <p:cNvPr id="7" name="Groupe 6"/>
          <p:cNvGrpSpPr/>
          <p:nvPr/>
        </p:nvGrpSpPr>
        <p:grpSpPr>
          <a:xfrm>
            <a:off x="1290569" y="1608472"/>
            <a:ext cx="8614472" cy="5086248"/>
            <a:chOff x="1290569" y="1608472"/>
            <a:chExt cx="8614472" cy="5086248"/>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569" y="1608472"/>
              <a:ext cx="8614472" cy="5086248"/>
            </a:xfrm>
            <a:prstGeom prst="rect">
              <a:avLst/>
            </a:prstGeom>
          </p:spPr>
        </p:pic>
        <p:cxnSp>
          <p:nvCxnSpPr>
            <p:cNvPr id="6" name="Connecteur droit 5"/>
            <p:cNvCxnSpPr/>
            <p:nvPr/>
          </p:nvCxnSpPr>
          <p:spPr>
            <a:xfrm flipV="1">
              <a:off x="6828090" y="4059252"/>
              <a:ext cx="42729" cy="42729"/>
            </a:xfrm>
            <a:prstGeom prst="line">
              <a:avLst/>
            </a:prstGeom>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59002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smtClean="0"/>
              <a:t>Principes </a:t>
            </a:r>
            <a:r>
              <a:rPr lang="fr-FR" sz="3600" dirty="0"/>
              <a:t>et </a:t>
            </a:r>
            <a:r>
              <a:rPr lang="fr-FR" sz="3600" dirty="0" smtClean="0"/>
              <a:t>modes d’extinctions</a:t>
            </a:r>
            <a:endParaRPr lang="fr-FR" sz="3600"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5" y="1239140"/>
            <a:ext cx="3122463" cy="646331"/>
          </a:xfrm>
          <a:prstGeom prst="rect">
            <a:avLst/>
          </a:prstGeom>
          <a:noFill/>
        </p:spPr>
        <p:txBody>
          <a:bodyPr wrap="square" rtlCol="0">
            <a:spAutoFit/>
          </a:bodyPr>
          <a:lstStyle/>
          <a:p>
            <a:r>
              <a:rPr lang="fr-FR" b="1" dirty="0" smtClean="0"/>
              <a:t>Reconnaitre un FDC </a:t>
            </a:r>
            <a:r>
              <a:rPr lang="fr-FR" dirty="0" smtClean="0"/>
              <a:t>: Exemples de conduit bistré</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375" y="1886364"/>
            <a:ext cx="5000444" cy="3750333"/>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5205" y="1887258"/>
            <a:ext cx="4376170" cy="3748546"/>
          </a:xfrm>
          <a:prstGeom prst="rect">
            <a:avLst/>
          </a:prstGeom>
        </p:spPr>
      </p:pic>
    </p:spTree>
    <p:extLst>
      <p:ext uri="{BB962C8B-B14F-4D97-AF65-F5344CB8AC3E}">
        <p14:creationId xmlns:p14="http://schemas.microsoft.com/office/powerpoint/2010/main" val="1708207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smtClean="0"/>
              <a:t>Principes </a:t>
            </a:r>
            <a:r>
              <a:rPr lang="fr-FR" sz="3600" dirty="0"/>
              <a:t>et </a:t>
            </a:r>
            <a:r>
              <a:rPr lang="fr-FR" sz="3600" dirty="0" smtClean="0"/>
              <a:t>modes d’extinctions</a:t>
            </a:r>
            <a:endParaRPr lang="fr-FR" sz="3600"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5" y="1239140"/>
            <a:ext cx="3122463" cy="646331"/>
          </a:xfrm>
          <a:prstGeom prst="rect">
            <a:avLst/>
          </a:prstGeom>
          <a:noFill/>
        </p:spPr>
        <p:txBody>
          <a:bodyPr wrap="square" rtlCol="0">
            <a:spAutoFit/>
          </a:bodyPr>
          <a:lstStyle/>
          <a:p>
            <a:r>
              <a:rPr lang="fr-FR" b="1" dirty="0" smtClean="0"/>
              <a:t>Reconnaitre un FDC </a:t>
            </a:r>
            <a:r>
              <a:rPr lang="fr-FR" dirty="0" smtClean="0"/>
              <a:t>: Exemples de conduit en feu</a:t>
            </a:r>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575" y="1885471"/>
            <a:ext cx="6434023" cy="4848045"/>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929" y="2062163"/>
            <a:ext cx="5021382" cy="3821052"/>
          </a:xfrm>
          <a:prstGeom prst="rect">
            <a:avLst/>
          </a:prstGeom>
        </p:spPr>
      </p:pic>
    </p:spTree>
    <p:extLst>
      <p:ext uri="{BB962C8B-B14F-4D97-AF65-F5344CB8AC3E}">
        <p14:creationId xmlns:p14="http://schemas.microsoft.com/office/powerpoint/2010/main" val="3487237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smtClean="0"/>
              <a:t>Principes </a:t>
            </a:r>
            <a:r>
              <a:rPr lang="fr-FR" sz="3600" dirty="0"/>
              <a:t>et </a:t>
            </a:r>
            <a:r>
              <a:rPr lang="fr-FR" sz="3600" dirty="0" smtClean="0"/>
              <a:t>modes d’extinctions</a:t>
            </a:r>
            <a:endParaRPr lang="fr-FR" sz="3600" dirty="0"/>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3693319"/>
          </a:xfrm>
          <a:prstGeom prst="rect">
            <a:avLst/>
          </a:prstGeom>
          <a:noFill/>
        </p:spPr>
        <p:txBody>
          <a:bodyPr wrap="square" rtlCol="0">
            <a:spAutoFit/>
          </a:bodyPr>
          <a:lstStyle/>
          <a:p>
            <a:r>
              <a:rPr lang="fr-FR" b="1" u="sng" dirty="0" smtClean="0"/>
              <a:t>Principes et modes d’extinction d’un FDC </a:t>
            </a:r>
            <a:r>
              <a:rPr lang="fr-FR" b="1" dirty="0" smtClean="0"/>
              <a:t>:</a:t>
            </a:r>
          </a:p>
          <a:p>
            <a:endParaRPr lang="fr-FR" b="1" dirty="0"/>
          </a:p>
          <a:p>
            <a:endParaRPr lang="fr-FR" b="1" dirty="0" smtClean="0"/>
          </a:p>
          <a:p>
            <a:endParaRPr lang="fr-FR" dirty="0" smtClean="0"/>
          </a:p>
          <a:p>
            <a:pPr marL="342900" indent="-342900">
              <a:buFont typeface="+mj-lt"/>
              <a:buAutoNum type="arabicPeriod"/>
            </a:pPr>
            <a:r>
              <a:rPr lang="fr-FR" b="1" u="sng" dirty="0" smtClean="0">
                <a:solidFill>
                  <a:srgbClr val="0070C0"/>
                </a:solidFill>
              </a:rPr>
              <a:t>Etouffement</a:t>
            </a:r>
            <a:r>
              <a:rPr lang="fr-FR" dirty="0" smtClean="0"/>
              <a:t> : Couper le tirage,  suppression d’une arrivée d’air (</a:t>
            </a:r>
            <a:r>
              <a:rPr lang="fr-FR" b="1" dirty="0" smtClean="0"/>
              <a:t>Consigne donnée par l’OTAU (Opérateur de Traitement des </a:t>
            </a:r>
            <a:r>
              <a:rPr lang="fr-FR" b="1" dirty="0"/>
              <a:t>A</a:t>
            </a:r>
            <a:r>
              <a:rPr lang="fr-FR" b="1" dirty="0" smtClean="0"/>
              <a:t>ppels d’Urgence à la demande de secours </a:t>
            </a:r>
            <a:r>
              <a:rPr lang="fr-FR" dirty="0" smtClean="0"/>
              <a:t>)</a:t>
            </a:r>
          </a:p>
          <a:p>
            <a:pPr marL="342900" indent="-342900">
              <a:buFont typeface="+mj-lt"/>
              <a:buAutoNum type="arabicPeriod"/>
            </a:pPr>
            <a:endParaRPr lang="fr-FR" dirty="0" smtClean="0"/>
          </a:p>
          <a:p>
            <a:pPr marL="342900" indent="-342900">
              <a:buFont typeface="+mj-lt"/>
              <a:buAutoNum type="arabicPeriod"/>
            </a:pPr>
            <a:r>
              <a:rPr lang="fr-FR" b="1" u="sng" dirty="0" smtClean="0">
                <a:solidFill>
                  <a:srgbClr val="0070C0"/>
                </a:solidFill>
              </a:rPr>
              <a:t>Dispersion</a:t>
            </a:r>
            <a:r>
              <a:rPr lang="fr-FR" dirty="0" smtClean="0"/>
              <a:t> : Retrait des matériaux combustibles dans le foyer </a:t>
            </a:r>
          </a:p>
          <a:p>
            <a:pPr marL="342900" indent="-342900">
              <a:buFont typeface="+mj-lt"/>
              <a:buAutoNum type="arabicPeriod"/>
            </a:pPr>
            <a:endParaRPr lang="fr-FR" dirty="0" smtClean="0"/>
          </a:p>
          <a:p>
            <a:pPr marL="342900" indent="-342900">
              <a:buFont typeface="+mj-lt"/>
              <a:buAutoNum type="arabicPeriod"/>
            </a:pPr>
            <a:r>
              <a:rPr lang="fr-FR" b="1" u="sng" dirty="0" smtClean="0">
                <a:solidFill>
                  <a:srgbClr val="0070C0"/>
                </a:solidFill>
              </a:rPr>
              <a:t>Refroidissement + étouffement </a:t>
            </a:r>
            <a:r>
              <a:rPr lang="fr-FR" dirty="0" smtClean="0"/>
              <a:t>: A l’eau dans le conduit : l’eau va refroidir le conduit en se vaporisant </a:t>
            </a:r>
            <a:r>
              <a:rPr lang="fr-FR" b="1" dirty="0">
                <a:solidFill>
                  <a:srgbClr val="FF0000"/>
                </a:solidFill>
              </a:rPr>
              <a:t>(petite quantité </a:t>
            </a:r>
            <a:r>
              <a:rPr lang="fr-FR" b="1" dirty="0" smtClean="0">
                <a:solidFill>
                  <a:srgbClr val="FF0000"/>
                </a:solidFill>
              </a:rPr>
              <a:t>d’eau) </a:t>
            </a:r>
            <a:r>
              <a:rPr lang="fr-FR" dirty="0" smtClean="0"/>
              <a:t>et ainsi agir par étouffement </a:t>
            </a:r>
          </a:p>
          <a:p>
            <a:pPr marL="342900" indent="-342900">
              <a:buFont typeface="+mj-lt"/>
              <a:buAutoNum type="arabicPeriod"/>
            </a:pPr>
            <a:endParaRPr lang="fr-FR" b="1" u="sng" dirty="0">
              <a:solidFill>
                <a:srgbClr val="0070C0"/>
              </a:solidFill>
            </a:endParaRPr>
          </a:p>
          <a:p>
            <a:pPr marL="342900" indent="-342900">
              <a:buFont typeface="+mj-lt"/>
              <a:buAutoNum type="arabicPeriod"/>
            </a:pPr>
            <a:r>
              <a:rPr lang="fr-FR" b="1" u="sng" dirty="0" smtClean="0">
                <a:solidFill>
                  <a:srgbClr val="0070C0"/>
                </a:solidFill>
              </a:rPr>
              <a:t>Dispersion</a:t>
            </a:r>
            <a:r>
              <a:rPr lang="fr-FR" dirty="0" smtClean="0"/>
              <a:t> : En éliminant les éléments dans le conduit.</a:t>
            </a:r>
            <a:endParaRPr lang="fr-FR" dirty="0"/>
          </a:p>
        </p:txBody>
      </p:sp>
    </p:spTree>
    <p:extLst>
      <p:ext uri="{BB962C8B-B14F-4D97-AF65-F5344CB8AC3E}">
        <p14:creationId xmlns:p14="http://schemas.microsoft.com/office/powerpoint/2010/main" val="6564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1477328"/>
          </a:xfrm>
          <a:prstGeom prst="rect">
            <a:avLst/>
          </a:prstGeom>
          <a:noFill/>
        </p:spPr>
        <p:txBody>
          <a:bodyPr wrap="square" rtlCol="0">
            <a:spAutoFit/>
          </a:bodyPr>
          <a:lstStyle/>
          <a:p>
            <a:pPr marL="342900" indent="-342900">
              <a:buFont typeface="+mj-lt"/>
              <a:buAutoNum type="arabicPeriod"/>
            </a:pPr>
            <a:r>
              <a:rPr lang="fr-FR" b="1" u="sng" dirty="0" smtClean="0">
                <a:solidFill>
                  <a:srgbClr val="0070C0"/>
                </a:solidFill>
              </a:rPr>
              <a:t>Etouffement</a:t>
            </a:r>
            <a:r>
              <a:rPr lang="fr-FR" dirty="0" smtClean="0">
                <a:solidFill>
                  <a:srgbClr val="0070C0"/>
                </a:solidFill>
              </a:rPr>
              <a:t> </a:t>
            </a:r>
            <a:r>
              <a:rPr lang="fr-FR" dirty="0" smtClean="0"/>
              <a:t>: </a:t>
            </a:r>
            <a:r>
              <a:rPr lang="fr-FR" b="1" dirty="0" smtClean="0"/>
              <a:t>Couper le tirage</a:t>
            </a:r>
            <a:r>
              <a:rPr lang="fr-FR" dirty="0" smtClean="0"/>
              <a:t> : suppression d’une arrivée d’air</a:t>
            </a:r>
          </a:p>
          <a:p>
            <a:endParaRPr lang="fr-FR" dirty="0" smtClean="0"/>
          </a:p>
          <a:p>
            <a:pPr marL="342900" indent="-342900">
              <a:buFont typeface="+mj-lt"/>
              <a:buAutoNum type="arabicPeriod"/>
            </a:pPr>
            <a:endParaRPr lang="fr-FR" dirty="0"/>
          </a:p>
          <a:p>
            <a:pPr marL="742950" lvl="1" indent="-285750">
              <a:buFont typeface="Wingdings" panose="05000000000000000000" pitchFamily="2" charset="2"/>
              <a:buChar char="q"/>
            </a:pPr>
            <a:r>
              <a:rPr lang="fr-FR" dirty="0" smtClean="0"/>
              <a:t>Demander au propriétaire où se trouve le tirage et agir sur celui-ci afin de limiter au maximum l’arrivée d’air dans le foyer et conduit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8713" y="2855128"/>
            <a:ext cx="5113795" cy="3698948"/>
          </a:xfrm>
          <a:prstGeom prst="rect">
            <a:avLst/>
          </a:prstGeom>
        </p:spPr>
      </p:pic>
    </p:spTree>
    <p:extLst>
      <p:ext uri="{BB962C8B-B14F-4D97-AF65-F5344CB8AC3E}">
        <p14:creationId xmlns:p14="http://schemas.microsoft.com/office/powerpoint/2010/main" val="340674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3000376" y="1"/>
            <a:ext cx="7667625" cy="836613"/>
          </a:xfrm>
        </p:spPr>
        <p:txBody>
          <a:bodyPr/>
          <a:lstStyle/>
          <a:p>
            <a:r>
              <a:rPr lang="fr-FR" altLang="fr-FR" sz="3600" dirty="0"/>
              <a:t>Sommaire</a:t>
            </a:r>
          </a:p>
        </p:txBody>
      </p:sp>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BEA8AFE7-3293-46B0-A798-9466412EA4BD}" type="slidenum">
              <a:rPr lang="fr-FR" altLang="fr-FR" sz="1400">
                <a:solidFill>
                  <a:srgbClr val="000000"/>
                </a:solidFill>
              </a:rPr>
              <a:pPr fontAlgn="base">
                <a:spcBef>
                  <a:spcPct val="0"/>
                </a:spcBef>
                <a:spcAft>
                  <a:spcPct val="0"/>
                </a:spcAft>
                <a:buNone/>
              </a:pPr>
              <a:t>2</a:t>
            </a:fld>
            <a:endParaRPr lang="fr-FR" altLang="fr-FR" sz="1400" dirty="0">
              <a:solidFill>
                <a:srgbClr val="000000"/>
              </a:solidFill>
            </a:endParaRPr>
          </a:p>
        </p:txBody>
      </p:sp>
      <p:sp>
        <p:nvSpPr>
          <p:cNvPr id="3" name="Espace réservé du contenu 2"/>
          <p:cNvSpPr>
            <a:spLocks noGrp="1"/>
          </p:cNvSpPr>
          <p:nvPr>
            <p:ph idx="1"/>
          </p:nvPr>
        </p:nvSpPr>
        <p:spPr>
          <a:xfrm>
            <a:off x="549215" y="1280724"/>
            <a:ext cx="10972800" cy="4964501"/>
          </a:xfrm>
        </p:spPr>
        <p:txBody>
          <a:bodyPr/>
          <a:lstStyle/>
          <a:p>
            <a:r>
              <a:rPr lang="fr-FR" dirty="0" smtClean="0"/>
              <a:t>Objectifs</a:t>
            </a:r>
          </a:p>
          <a:p>
            <a:r>
              <a:rPr lang="fr-FR" dirty="0" smtClean="0"/>
              <a:t>Généralités et risques liés au FDC</a:t>
            </a:r>
          </a:p>
          <a:p>
            <a:r>
              <a:rPr lang="fr-FR" dirty="0" smtClean="0"/>
              <a:t>Connaissances bâtimentaires</a:t>
            </a:r>
            <a:r>
              <a:rPr lang="fr-FR" dirty="0"/>
              <a:t> </a:t>
            </a:r>
            <a:r>
              <a:rPr lang="fr-FR" dirty="0" smtClean="0"/>
              <a:t>et relatives aux cheminées</a:t>
            </a:r>
          </a:p>
          <a:p>
            <a:r>
              <a:rPr lang="fr-FR" dirty="0"/>
              <a:t>Matériels </a:t>
            </a:r>
            <a:r>
              <a:rPr lang="fr-FR" dirty="0" smtClean="0"/>
              <a:t>FDC </a:t>
            </a:r>
          </a:p>
          <a:p>
            <a:r>
              <a:rPr lang="fr-FR" dirty="0" smtClean="0"/>
              <a:t>Principes et modes d’extinction</a:t>
            </a:r>
          </a:p>
          <a:p>
            <a:r>
              <a:rPr lang="fr-FR" dirty="0" smtClean="0"/>
              <a:t>Missions au chef d’équipe</a:t>
            </a:r>
          </a:p>
          <a:p>
            <a:r>
              <a:rPr lang="fr-FR" dirty="0" smtClean="0"/>
              <a:t>Messages opérationnels</a:t>
            </a:r>
          </a:p>
          <a:p>
            <a:r>
              <a:rPr lang="fr-FR" dirty="0" smtClean="0"/>
              <a:t>Matériels </a:t>
            </a:r>
            <a:r>
              <a:rPr lang="fr-FR" dirty="0"/>
              <a:t>facilitant l’intervention </a:t>
            </a:r>
            <a:r>
              <a:rPr lang="fr-FR" dirty="0" smtClean="0"/>
              <a:t>du CA</a:t>
            </a:r>
          </a:p>
          <a:p>
            <a:r>
              <a:rPr lang="fr-FR" dirty="0"/>
              <a:t>Documents administratifs</a:t>
            </a:r>
            <a:endParaRPr lang="fr-FR" dirty="0" smtClean="0"/>
          </a:p>
          <a:p>
            <a:endParaRPr lang="fr-FR" dirty="0" smtClean="0"/>
          </a:p>
        </p:txBody>
      </p:sp>
    </p:spTree>
    <p:extLst>
      <p:ext uri="{BB962C8B-B14F-4D97-AF65-F5344CB8AC3E}">
        <p14:creationId xmlns:p14="http://schemas.microsoft.com/office/powerpoint/2010/main" val="10491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4801314"/>
          </a:xfrm>
          <a:prstGeom prst="rect">
            <a:avLst/>
          </a:prstGeom>
          <a:noFill/>
        </p:spPr>
        <p:txBody>
          <a:bodyPr wrap="square" rtlCol="0">
            <a:spAutoFit/>
          </a:bodyPr>
          <a:lstStyle/>
          <a:p>
            <a:pPr marL="342900" indent="-342900">
              <a:buAutoNum type="arabicPeriod" startAt="2"/>
            </a:pPr>
            <a:r>
              <a:rPr lang="fr-FR" b="1" u="sng" dirty="0" smtClean="0">
                <a:solidFill>
                  <a:srgbClr val="0070C0"/>
                </a:solidFill>
              </a:rPr>
              <a:t>Dispersion</a:t>
            </a:r>
            <a:r>
              <a:rPr lang="fr-FR" dirty="0" smtClean="0"/>
              <a:t> : </a:t>
            </a:r>
            <a:r>
              <a:rPr lang="fr-FR" b="1" dirty="0" smtClean="0"/>
              <a:t>Retrait des matériaux combustibles dans le foyer</a:t>
            </a:r>
          </a:p>
          <a:p>
            <a:pPr marL="342900" indent="-342900">
              <a:buAutoNum type="arabicPeriod" startAt="2"/>
            </a:pPr>
            <a:endParaRPr lang="fr-FR" dirty="0"/>
          </a:p>
          <a:p>
            <a:r>
              <a:rPr lang="fr-FR" b="1" u="sng" dirty="0" smtClean="0"/>
              <a:t>Matériels</a:t>
            </a:r>
            <a:r>
              <a:rPr lang="fr-FR" dirty="0" smtClean="0"/>
              <a:t> : Seau pompe, gants anti-chaleurs, seau métallique, pelles</a:t>
            </a:r>
          </a:p>
          <a:p>
            <a:endParaRPr lang="fr-FR" dirty="0"/>
          </a:p>
          <a:p>
            <a:pPr marL="742950" lvl="1" indent="-285750">
              <a:buFont typeface="Wingdings" panose="05000000000000000000" pitchFamily="2" charset="2"/>
              <a:buChar char="q"/>
            </a:pPr>
            <a:r>
              <a:rPr lang="fr-FR" dirty="0" smtClean="0"/>
              <a:t>Eteindre les flammes, et refroidir les éléments en combustion dans le foyer;</a:t>
            </a:r>
          </a:p>
          <a:p>
            <a:pPr marL="742950" lvl="1" indent="-285750">
              <a:buFont typeface="Wingdings" panose="05000000000000000000" pitchFamily="2" charset="2"/>
              <a:buChar char="q"/>
            </a:pPr>
            <a:r>
              <a:rPr lang="fr-FR" dirty="0" smtClean="0"/>
              <a:t>Retirer les éléments combustibles du foyer et les stocker à l’écart de l’habitation loin de tout risque de propagation. </a:t>
            </a:r>
          </a:p>
          <a:p>
            <a:endParaRPr lang="fr-FR" dirty="0"/>
          </a:p>
          <a:p>
            <a:r>
              <a:rPr lang="fr-FR" b="1" u="sng" dirty="0" smtClean="0">
                <a:solidFill>
                  <a:srgbClr val="FF0000"/>
                </a:solidFill>
              </a:rPr>
              <a:t>Risques :</a:t>
            </a:r>
            <a:r>
              <a:rPr lang="fr-FR" dirty="0" smtClean="0"/>
              <a:t> </a:t>
            </a:r>
          </a:p>
          <a:p>
            <a:endParaRPr lang="fr-FR" dirty="0"/>
          </a:p>
          <a:p>
            <a:pPr marL="285750" indent="-285750">
              <a:buFont typeface="Arial" panose="020B0604020202020204" pitchFamily="34" charset="0"/>
              <a:buChar char="•"/>
            </a:pPr>
            <a:r>
              <a:rPr lang="fr-FR" b="1" dirty="0" smtClean="0">
                <a:solidFill>
                  <a:srgbClr val="FF0000"/>
                </a:solidFill>
              </a:rPr>
              <a:t>Propagation</a:t>
            </a:r>
            <a:r>
              <a:rPr lang="fr-FR" dirty="0" smtClean="0"/>
              <a:t> par : </a:t>
            </a:r>
          </a:p>
          <a:p>
            <a:pPr marL="1200150" lvl="2" indent="-285750">
              <a:buFont typeface="Wingdings" panose="05000000000000000000" pitchFamily="2" charset="2"/>
              <a:buChar char="Ø"/>
            </a:pPr>
            <a:r>
              <a:rPr lang="fr-FR" dirty="0" smtClean="0"/>
              <a:t>Conduction de la chaleur du seau (attention à la surface où le seau est posé)</a:t>
            </a:r>
          </a:p>
          <a:p>
            <a:pPr marL="1200150" lvl="2" indent="-285750">
              <a:buFont typeface="Wingdings" panose="05000000000000000000" pitchFamily="2" charset="2"/>
              <a:buChar char="Ø"/>
            </a:pPr>
            <a:r>
              <a:rPr lang="fr-FR" dirty="0" smtClean="0"/>
              <a:t>Projection de braises sur les éléments mobiliers (recouvrir le seau d’un drap chiffon humide lors de sa mobilisation)</a:t>
            </a:r>
            <a:endParaRPr lang="fr-FR" dirty="0"/>
          </a:p>
          <a:p>
            <a:pPr marL="1200150" lvl="2" indent="-285750">
              <a:buFont typeface="Wingdings" panose="05000000000000000000" pitchFamily="2" charset="2"/>
              <a:buChar char="Ø"/>
            </a:pPr>
            <a:endParaRPr lang="fr-FR" dirty="0" smtClean="0"/>
          </a:p>
          <a:p>
            <a:pPr marL="285750" lvl="2" indent="-285750">
              <a:buFont typeface="Arial" panose="020B0604020202020204" pitchFamily="34" charset="0"/>
              <a:buChar char="•"/>
            </a:pPr>
            <a:r>
              <a:rPr lang="fr-FR" b="1" dirty="0" smtClean="0">
                <a:solidFill>
                  <a:srgbClr val="FF0000"/>
                </a:solidFill>
              </a:rPr>
              <a:t>Brûlure</a:t>
            </a:r>
            <a:r>
              <a:rPr lang="fr-FR" dirty="0" smtClean="0"/>
              <a:t> par contact d’élément chaud </a:t>
            </a:r>
            <a:r>
              <a:rPr lang="fr-FR" b="1" dirty="0" smtClean="0">
                <a:solidFill>
                  <a:srgbClr val="00B050"/>
                </a:solidFill>
              </a:rPr>
              <a:t>PORT DES GANTS ANTI-CHALEUR</a:t>
            </a:r>
          </a:p>
          <a:p>
            <a:pPr marL="285750" lvl="2" indent="-285750">
              <a:buFont typeface="Arial" panose="020B0604020202020204" pitchFamily="34" charset="0"/>
              <a:buChar char="•"/>
            </a:pPr>
            <a:r>
              <a:rPr lang="fr-FR" b="1" dirty="0" smtClean="0">
                <a:solidFill>
                  <a:srgbClr val="FF0000"/>
                </a:solidFill>
              </a:rPr>
              <a:t>Intoxication</a:t>
            </a:r>
            <a:r>
              <a:rPr lang="fr-FR" dirty="0" smtClean="0">
                <a:solidFill>
                  <a:srgbClr val="FF0000"/>
                </a:solidFill>
              </a:rPr>
              <a:t> </a:t>
            </a:r>
            <a:r>
              <a:rPr lang="fr-FR" dirty="0" smtClean="0"/>
              <a:t>par les fumées et </a:t>
            </a:r>
            <a:r>
              <a:rPr lang="fr-FR" b="1" dirty="0" smtClean="0">
                <a:solidFill>
                  <a:srgbClr val="FF0000"/>
                </a:solidFill>
              </a:rPr>
              <a:t>enfumage</a:t>
            </a:r>
            <a:r>
              <a:rPr lang="fr-FR" b="1" dirty="0" smtClean="0"/>
              <a:t> </a:t>
            </a:r>
            <a:r>
              <a:rPr lang="fr-FR" dirty="0" smtClean="0"/>
              <a:t>de l’habitation</a:t>
            </a:r>
          </a:p>
        </p:txBody>
      </p:sp>
    </p:spTree>
    <p:extLst>
      <p:ext uri="{BB962C8B-B14F-4D97-AF65-F5344CB8AC3E}">
        <p14:creationId xmlns:p14="http://schemas.microsoft.com/office/powerpoint/2010/main" val="50375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6186309"/>
          </a:xfrm>
          <a:prstGeom prst="rect">
            <a:avLst/>
          </a:prstGeom>
          <a:noFill/>
        </p:spPr>
        <p:txBody>
          <a:bodyPr wrap="square" rtlCol="0">
            <a:spAutoFit/>
          </a:bodyPr>
          <a:lstStyle/>
          <a:p>
            <a:pPr marL="342900" indent="-342900">
              <a:buAutoNum type="arabicPeriod" startAt="3"/>
            </a:pPr>
            <a:r>
              <a:rPr lang="fr-FR" b="1" u="sng" dirty="0" smtClean="0">
                <a:solidFill>
                  <a:srgbClr val="0070C0"/>
                </a:solidFill>
              </a:rPr>
              <a:t>Refroidissement + étouffement </a:t>
            </a:r>
            <a:r>
              <a:rPr lang="fr-FR" dirty="0" smtClean="0"/>
              <a:t>: A l’eau dans le conduit : celle-ci va </a:t>
            </a:r>
            <a:r>
              <a:rPr lang="fr-FR" b="1" dirty="0" smtClean="0"/>
              <a:t>refroidir</a:t>
            </a:r>
            <a:r>
              <a:rPr lang="fr-FR" dirty="0" smtClean="0"/>
              <a:t> le conduit en se vaporisant et agir par </a:t>
            </a:r>
            <a:r>
              <a:rPr lang="fr-FR" b="1" dirty="0" smtClean="0"/>
              <a:t>étouffement</a:t>
            </a:r>
          </a:p>
          <a:p>
            <a:pPr marL="342900" indent="-342900">
              <a:buAutoNum type="arabicPeriod" startAt="3"/>
            </a:pPr>
            <a:endParaRPr lang="fr-FR" sz="1400" dirty="0"/>
          </a:p>
          <a:p>
            <a:r>
              <a:rPr lang="fr-FR" b="1" u="sng" dirty="0" smtClean="0"/>
              <a:t>Matériel</a:t>
            </a:r>
            <a:r>
              <a:rPr lang="fr-FR" dirty="0" smtClean="0"/>
              <a:t> : seau pompe, tuyau, lance feu de cheminée, clé, tournevis, miroir, lampe, LSPCC, échelle de toit…</a:t>
            </a:r>
          </a:p>
          <a:p>
            <a:endParaRPr lang="fr-FR" sz="1400" dirty="0"/>
          </a:p>
          <a:p>
            <a:pPr marL="742950" lvl="1" indent="-285750">
              <a:buFont typeface="Wingdings" panose="05000000000000000000" pitchFamily="2" charset="2"/>
              <a:buChar char="q"/>
            </a:pPr>
            <a:r>
              <a:rPr lang="fr-FR" b="1" dirty="0" smtClean="0"/>
              <a:t>Accéder à une trappe de ramonage, ou au débouché supérieur du conduit en toiture  </a:t>
            </a:r>
            <a:r>
              <a:rPr lang="fr-FR" dirty="0" smtClean="0"/>
              <a:t>au plus près de la partie en feu (désignée par le CA),</a:t>
            </a:r>
          </a:p>
          <a:p>
            <a:pPr marL="742950" lvl="1" indent="-285750">
              <a:buFont typeface="Wingdings" panose="05000000000000000000" pitchFamily="2" charset="2"/>
              <a:buChar char="q"/>
            </a:pPr>
            <a:r>
              <a:rPr lang="fr-FR" dirty="0" smtClean="0"/>
              <a:t>Ouvrir celle-ci,</a:t>
            </a:r>
          </a:p>
          <a:p>
            <a:pPr marL="742950" lvl="1" indent="-285750">
              <a:buFont typeface="Wingdings" panose="05000000000000000000" pitchFamily="2" charset="2"/>
              <a:buChar char="q"/>
            </a:pPr>
            <a:r>
              <a:rPr lang="fr-FR" dirty="0" smtClean="0"/>
              <a:t>Projeter de </a:t>
            </a:r>
            <a:r>
              <a:rPr lang="fr-FR" b="1" dirty="0" smtClean="0">
                <a:solidFill>
                  <a:srgbClr val="0070C0"/>
                </a:solidFill>
              </a:rPr>
              <a:t>petite quantité d’eau </a:t>
            </a:r>
            <a:r>
              <a:rPr lang="fr-FR" dirty="0" smtClean="0"/>
              <a:t>à l’intérieur du conduit en direction de l’incendie à l’aide du moyen identifié par le CA, </a:t>
            </a:r>
          </a:p>
          <a:p>
            <a:pPr marL="742950" lvl="1" indent="-285750">
              <a:buFont typeface="Wingdings" panose="05000000000000000000" pitchFamily="2" charset="2"/>
              <a:buChar char="q"/>
            </a:pPr>
            <a:r>
              <a:rPr lang="fr-FR" b="1" dirty="0" smtClean="0">
                <a:solidFill>
                  <a:srgbClr val="FF0000"/>
                </a:solidFill>
                <a:effectLst>
                  <a:outerShdw blurRad="38100" dist="38100" dir="2700000" algn="tl">
                    <a:srgbClr val="000000">
                      <a:alpha val="43137"/>
                    </a:srgbClr>
                  </a:outerShdw>
                </a:effectLst>
              </a:rPr>
              <a:t>Fermer</a:t>
            </a:r>
            <a:r>
              <a:rPr lang="fr-FR" dirty="0" smtClean="0"/>
              <a:t> la trappe d’accès au conduit (limite l’entrée d’air) à l’aide d’une serviette, chiffon mouillé ou de la trappe,</a:t>
            </a:r>
          </a:p>
          <a:p>
            <a:pPr marL="742950" lvl="1" indent="-285750">
              <a:buFont typeface="Wingdings" panose="05000000000000000000" pitchFamily="2" charset="2"/>
              <a:buChar char="q"/>
            </a:pPr>
            <a:r>
              <a:rPr lang="fr-FR" dirty="0" smtClean="0"/>
              <a:t>Continuer à agir sur l’incendie de cette façon en projetant de l’eau à </a:t>
            </a:r>
            <a:r>
              <a:rPr lang="fr-FR" b="1" dirty="0" smtClean="0"/>
              <a:t>intervalle régulier</a:t>
            </a:r>
            <a:r>
              <a:rPr lang="fr-FR" dirty="0" smtClean="0"/>
              <a:t> tout en s’assurant de l’efficacité de notre action (à l’aide d’un miroir dans le conduit) jusqu’à extinction ou changement de situation.</a:t>
            </a:r>
          </a:p>
          <a:p>
            <a:pPr marL="742950" lvl="1" indent="-285750">
              <a:buFont typeface="Wingdings" panose="05000000000000000000" pitchFamily="2" charset="2"/>
              <a:buChar char="q"/>
            </a:pPr>
            <a:r>
              <a:rPr lang="fr-FR" b="1" u="sng" dirty="0" smtClean="0"/>
              <a:t>Rendre compte régulièrement au CA</a:t>
            </a:r>
            <a:r>
              <a:rPr lang="fr-FR" dirty="0" smtClean="0"/>
              <a:t>.</a:t>
            </a:r>
          </a:p>
          <a:p>
            <a:endParaRPr lang="fr-FR" sz="1200" dirty="0"/>
          </a:p>
          <a:p>
            <a:r>
              <a:rPr lang="fr-FR" b="1" u="sng" dirty="0" smtClean="0">
                <a:solidFill>
                  <a:srgbClr val="FF0000"/>
                </a:solidFill>
              </a:rPr>
              <a:t>Risque </a:t>
            </a:r>
            <a:r>
              <a:rPr lang="fr-FR" dirty="0" smtClean="0"/>
              <a:t>: </a:t>
            </a:r>
          </a:p>
          <a:p>
            <a:pPr marL="285750" indent="-285750">
              <a:buFont typeface="Arial" panose="020B0604020202020204" pitchFamily="34" charset="0"/>
              <a:buChar char="•"/>
            </a:pPr>
            <a:r>
              <a:rPr lang="fr-FR" b="1" dirty="0" smtClean="0">
                <a:solidFill>
                  <a:srgbClr val="FF0000"/>
                </a:solidFill>
              </a:rPr>
              <a:t>Brûlure </a:t>
            </a:r>
            <a:r>
              <a:rPr lang="fr-FR" b="1" dirty="0" smtClean="0"/>
              <a:t>(élément en ignition, matériel chaud, vapeur d’eau) ;</a:t>
            </a:r>
            <a:endParaRPr lang="fr-FR" b="1" dirty="0" smtClean="0">
              <a:solidFill>
                <a:srgbClr val="FF0000"/>
              </a:solidFill>
            </a:endParaRPr>
          </a:p>
          <a:p>
            <a:pPr marL="285750" indent="-285750">
              <a:buFont typeface="Arial" panose="020B0604020202020204" pitchFamily="34" charset="0"/>
              <a:buChar char="•"/>
            </a:pPr>
            <a:r>
              <a:rPr lang="fr-FR" b="1" dirty="0" smtClean="0">
                <a:solidFill>
                  <a:srgbClr val="FF0000"/>
                </a:solidFill>
              </a:rPr>
              <a:t>intoxication</a:t>
            </a:r>
          </a:p>
          <a:p>
            <a:endParaRPr lang="fr-FR" dirty="0" smtClean="0"/>
          </a:p>
        </p:txBody>
      </p:sp>
    </p:spTree>
    <p:extLst>
      <p:ext uri="{BB962C8B-B14F-4D97-AF65-F5344CB8AC3E}">
        <p14:creationId xmlns:p14="http://schemas.microsoft.com/office/powerpoint/2010/main" val="3501345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5632311"/>
          </a:xfrm>
          <a:prstGeom prst="rect">
            <a:avLst/>
          </a:prstGeom>
          <a:noFill/>
        </p:spPr>
        <p:txBody>
          <a:bodyPr wrap="square" rtlCol="0">
            <a:spAutoFit/>
          </a:bodyPr>
          <a:lstStyle/>
          <a:p>
            <a:pPr marL="342900" indent="-342900">
              <a:buAutoNum type="arabicPeriod" startAt="4"/>
            </a:pPr>
            <a:r>
              <a:rPr lang="fr-FR" b="1" u="sng" dirty="0" smtClean="0">
                <a:solidFill>
                  <a:srgbClr val="0070C0"/>
                </a:solidFill>
              </a:rPr>
              <a:t>Dispersion</a:t>
            </a:r>
            <a:r>
              <a:rPr lang="fr-FR" dirty="0" smtClean="0"/>
              <a:t> : En éliminant les éléments dans le conduit.</a:t>
            </a:r>
          </a:p>
          <a:p>
            <a:pPr marL="342900" indent="-342900">
              <a:buAutoNum type="arabicPeriod" startAt="4"/>
            </a:pPr>
            <a:endParaRPr lang="fr-FR" dirty="0"/>
          </a:p>
          <a:p>
            <a:r>
              <a:rPr lang="fr-FR" b="1" u="sng" dirty="0" smtClean="0"/>
              <a:t>Matériel </a:t>
            </a:r>
            <a:r>
              <a:rPr lang="fr-FR" dirty="0" smtClean="0"/>
              <a:t>: Cannes de ramonage, hérissons, hachette (</a:t>
            </a:r>
            <a:r>
              <a:rPr lang="fr-FR" b="1" dirty="0" smtClean="0">
                <a:solidFill>
                  <a:srgbClr val="0070C0"/>
                </a:solidFill>
              </a:rPr>
              <a:t>prévoir moyen hydraulique </a:t>
            </a:r>
            <a:r>
              <a:rPr lang="fr-FR" dirty="0" smtClean="0"/>
              <a:t>risque de chute de matériau en ignition)</a:t>
            </a:r>
          </a:p>
          <a:p>
            <a:endParaRPr lang="fr-FR" dirty="0"/>
          </a:p>
          <a:p>
            <a:pPr marL="742950" lvl="1" indent="-285750">
              <a:buFont typeface="Wingdings" panose="05000000000000000000" pitchFamily="2" charset="2"/>
              <a:buChar char="q"/>
            </a:pPr>
            <a:r>
              <a:rPr lang="fr-FR" dirty="0" smtClean="0"/>
              <a:t>Faire </a:t>
            </a:r>
            <a:r>
              <a:rPr lang="fr-FR" b="1" dirty="0" smtClean="0"/>
              <a:t>tomber les éléments</a:t>
            </a:r>
            <a:r>
              <a:rPr lang="fr-FR" dirty="0" smtClean="0"/>
              <a:t> présents dans le conduit à l’aide de cannes de ramonage + hérissons (ou chaînes + hérissons accès par le toit) (</a:t>
            </a:r>
            <a:r>
              <a:rPr lang="fr-FR" b="1" dirty="0" smtClean="0"/>
              <a:t>hérissons = cheminée en boisseau</a:t>
            </a:r>
            <a:r>
              <a:rPr lang="fr-FR" dirty="0" smtClean="0"/>
              <a:t>) </a:t>
            </a:r>
            <a:r>
              <a:rPr lang="fr-FR" b="1" u="sng" dirty="0" smtClean="0"/>
              <a:t>OU</a:t>
            </a:r>
            <a:r>
              <a:rPr lang="fr-FR" dirty="0" smtClean="0"/>
              <a:t> en frappant à coups secs avec le manche de la hachette sur le conduit (conduit paroi mince (directement sur le tubage) . </a:t>
            </a:r>
          </a:p>
          <a:p>
            <a:pPr marL="742950" lvl="1" indent="-285750">
              <a:buFont typeface="Wingdings" panose="05000000000000000000" pitchFamily="2" charset="2"/>
              <a:buChar char="q"/>
            </a:pPr>
            <a:r>
              <a:rPr lang="fr-FR" b="1" dirty="0" smtClean="0"/>
              <a:t>Vider les éléments</a:t>
            </a:r>
            <a:r>
              <a:rPr lang="fr-FR" dirty="0" smtClean="0"/>
              <a:t> au fond du conduit régulièrement.</a:t>
            </a:r>
          </a:p>
          <a:p>
            <a:endParaRPr lang="fr-FR" dirty="0"/>
          </a:p>
          <a:p>
            <a:r>
              <a:rPr lang="fr-FR" b="1" dirty="0" smtClean="0">
                <a:effectLst>
                  <a:outerShdw blurRad="38100" dist="38100" dir="2700000" algn="tl">
                    <a:srgbClr val="000000">
                      <a:alpha val="43137"/>
                    </a:srgbClr>
                  </a:outerShdw>
                </a:effectLst>
              </a:rPr>
              <a:t>Contraintes </a:t>
            </a:r>
            <a:r>
              <a:rPr lang="fr-FR" dirty="0" smtClean="0"/>
              <a:t>: 						         </a:t>
            </a:r>
            <a:r>
              <a:rPr lang="fr-FR" b="1" dirty="0" smtClean="0"/>
              <a:t>Détérioration de celui-ci</a:t>
            </a:r>
          </a:p>
          <a:p>
            <a:r>
              <a:rPr lang="fr-FR" dirty="0"/>
              <a:t>	</a:t>
            </a:r>
            <a:r>
              <a:rPr lang="fr-FR" dirty="0" smtClean="0"/>
              <a:t>	</a:t>
            </a:r>
            <a:r>
              <a:rPr lang="fr-FR" b="1" dirty="0" smtClean="0">
                <a:solidFill>
                  <a:srgbClr val="FF0000"/>
                </a:solidFill>
                <a:effectLst>
                  <a:outerShdw blurRad="38100" dist="38100" dir="2700000" algn="tl">
                    <a:srgbClr val="000000">
                      <a:alpha val="43137"/>
                    </a:srgbClr>
                  </a:outerShdw>
                </a:effectLst>
              </a:rPr>
              <a:t>Coups secs mais maitrisé</a:t>
            </a:r>
            <a:r>
              <a:rPr lang="fr-FR" dirty="0" smtClean="0"/>
              <a:t> pour faire tomber les matériaux en ignition sans fissurer ou déformer le conduit.</a:t>
            </a:r>
          </a:p>
          <a:p>
            <a:endParaRPr lang="fr-FR" dirty="0"/>
          </a:p>
          <a:p>
            <a:r>
              <a:rPr lang="fr-FR" b="1" u="sng" dirty="0" smtClean="0">
                <a:solidFill>
                  <a:srgbClr val="FF0000"/>
                </a:solidFill>
              </a:rPr>
              <a:t>Risques</a:t>
            </a:r>
            <a:r>
              <a:rPr lang="fr-FR" dirty="0" smtClean="0"/>
              <a:t> : </a:t>
            </a:r>
          </a:p>
          <a:p>
            <a:pPr marL="285750" indent="-285750">
              <a:buFont typeface="Arial" panose="020B0604020202020204" pitchFamily="34" charset="0"/>
              <a:buChar char="•"/>
            </a:pPr>
            <a:r>
              <a:rPr lang="fr-FR" b="1" dirty="0" smtClean="0">
                <a:solidFill>
                  <a:srgbClr val="FF0000"/>
                </a:solidFill>
              </a:rPr>
              <a:t>Brûlures, intoxications</a:t>
            </a:r>
          </a:p>
          <a:p>
            <a:pPr marL="285750" indent="-285750">
              <a:buFont typeface="Arial" panose="020B0604020202020204" pitchFamily="34" charset="0"/>
              <a:buChar char="•"/>
            </a:pPr>
            <a:r>
              <a:rPr lang="fr-FR" b="1" dirty="0" smtClean="0">
                <a:solidFill>
                  <a:srgbClr val="FF0000"/>
                </a:solidFill>
              </a:rPr>
              <a:t>Détérioration</a:t>
            </a:r>
            <a:r>
              <a:rPr lang="fr-FR" dirty="0" smtClean="0"/>
              <a:t> des cannes par la chaleur, l’action doit être                                          . Les cannes ne doivent pas stagner dans le conduit. L’action doit être </a:t>
            </a:r>
            <a:r>
              <a:rPr lang="fr-FR" b="1" dirty="0" smtClean="0">
                <a:solidFill>
                  <a:srgbClr val="00B050"/>
                </a:solidFill>
                <a:effectLst>
                  <a:outerShdw blurRad="38100" dist="38100" dir="2700000" algn="tl">
                    <a:srgbClr val="000000">
                      <a:alpha val="43137"/>
                    </a:srgbClr>
                  </a:outerShdw>
                </a:effectLst>
              </a:rPr>
              <a:t>rapide</a:t>
            </a:r>
            <a:r>
              <a:rPr lang="fr-FR" dirty="0" smtClean="0"/>
              <a:t> et les cannes </a:t>
            </a:r>
            <a:r>
              <a:rPr lang="fr-FR" b="1" dirty="0" smtClean="0">
                <a:solidFill>
                  <a:srgbClr val="00B050"/>
                </a:solidFill>
                <a:effectLst>
                  <a:outerShdw blurRad="38100" dist="38100" dir="2700000" algn="tl">
                    <a:srgbClr val="000000">
                      <a:alpha val="43137"/>
                    </a:srgbClr>
                  </a:outerShdw>
                </a:effectLst>
              </a:rPr>
              <a:t>retirées rapidement </a:t>
            </a:r>
            <a:r>
              <a:rPr lang="fr-FR" dirty="0" smtClean="0"/>
              <a:t>et régulièrement. </a:t>
            </a:r>
            <a:endParaRPr lang="fr-FR" dirty="0"/>
          </a:p>
        </p:txBody>
      </p:sp>
      <p:cxnSp>
        <p:nvCxnSpPr>
          <p:cNvPr id="5" name="Connecteur droit avec flèche 4"/>
          <p:cNvCxnSpPr/>
          <p:nvPr/>
        </p:nvCxnSpPr>
        <p:spPr>
          <a:xfrm>
            <a:off x="6531834" y="4168897"/>
            <a:ext cx="478564" cy="8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6286484" y="5926407"/>
            <a:ext cx="2912380" cy="369332"/>
          </a:xfrm>
          <a:prstGeom prst="rect">
            <a:avLst/>
          </a:prstGeom>
          <a:noFill/>
        </p:spPr>
        <p:txBody>
          <a:bodyPr wrap="square" rtlCol="0">
            <a:spAutoFit/>
          </a:bodyPr>
          <a:lstStyle/>
          <a:p>
            <a:r>
              <a:rPr lang="fr-FR" b="1" dirty="0">
                <a:solidFill>
                  <a:srgbClr val="00B050"/>
                </a:solidFill>
                <a:effectLst>
                  <a:outerShdw blurRad="38100" dist="38100" dir="2700000" algn="tl">
                    <a:srgbClr val="000000">
                      <a:alpha val="43137"/>
                    </a:srgbClr>
                  </a:outerShdw>
                </a:effectLst>
              </a:rPr>
              <a:t>dynamique et énergique</a:t>
            </a:r>
            <a:endParaRPr lang="fr-FR" dirty="0"/>
          </a:p>
        </p:txBody>
      </p:sp>
      <p:sp>
        <p:nvSpPr>
          <p:cNvPr id="6" name="ZoneTexte 5"/>
          <p:cNvSpPr txBox="1"/>
          <p:nvPr/>
        </p:nvSpPr>
        <p:spPr>
          <a:xfrm>
            <a:off x="1874520" y="3980804"/>
            <a:ext cx="4809744" cy="369332"/>
          </a:xfrm>
          <a:prstGeom prst="rect">
            <a:avLst/>
          </a:prstGeom>
          <a:noFill/>
        </p:spPr>
        <p:txBody>
          <a:bodyPr wrap="square" rtlCol="0">
            <a:spAutoFit/>
          </a:bodyPr>
          <a:lstStyle/>
          <a:p>
            <a:r>
              <a:rPr lang="fr-FR" b="1" dirty="0">
                <a:solidFill>
                  <a:srgbClr val="FF0000"/>
                </a:solidFill>
                <a:effectLst>
                  <a:outerShdw blurRad="38100" dist="38100" dir="2700000" algn="tl">
                    <a:srgbClr val="000000">
                      <a:alpha val="43137"/>
                    </a:srgbClr>
                  </a:outerShdw>
                </a:effectLst>
              </a:rPr>
              <a:t>hérissons interdits dans un conduit inox</a:t>
            </a:r>
            <a:endParaRPr lang="fr-FR" dirty="0"/>
          </a:p>
        </p:txBody>
      </p:sp>
    </p:spTree>
    <p:extLst>
      <p:ext uri="{BB962C8B-B14F-4D97-AF65-F5344CB8AC3E}">
        <p14:creationId xmlns:p14="http://schemas.microsoft.com/office/powerpoint/2010/main" val="330751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26" presetClass="emph" presetSubtype="0" repeatCount="5000" fill="hold" grpId="0" nodeType="withEffect">
                                  <p:stCondLst>
                                    <p:cond delay="0"/>
                                  </p:stCondLst>
                                  <p:childTnLst>
                                    <p:animEffect transition="out" filter="fade">
                                      <p:cBhvr>
                                        <p:cTn id="28" dur="500" tmFilter="0, 0; .2, .5; .8, .5; 1, 0"/>
                                        <p:tgtEl>
                                          <p:spTgt spid="6"/>
                                        </p:tgtEl>
                                      </p:cBhvr>
                                    </p:animEffect>
                                    <p:animScale>
                                      <p:cBhvr>
                                        <p:cTn id="29" dur="250" autoRev="1" fill="hold"/>
                                        <p:tgtEl>
                                          <p:spTgt spid="6"/>
                                        </p:tgtEl>
                                      </p:cBhvr>
                                      <p:by x="105000" y="105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
                                            <p:txEl>
                                              <p:pRg st="12" end="12"/>
                                            </p:txEl>
                                          </p:spTgt>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
                                        </p:tgtEl>
                                        <p:attrNameLst>
                                          <p:attrName>style.visibility</p:attrName>
                                        </p:attrNameLst>
                                      </p:cBhvr>
                                      <p:to>
                                        <p:strVal val="visible"/>
                                      </p:to>
                                    </p:set>
                                  </p:childTnLst>
                                </p:cTn>
                              </p:par>
                              <p:par>
                                <p:cTn id="48" presetID="26" presetClass="emph" presetSubtype="0" repeatCount="indefinite" fill="hold" grpId="1" nodeType="withEffect">
                                  <p:stCondLst>
                                    <p:cond delay="0"/>
                                  </p:stCondLst>
                                  <p:endCondLst>
                                    <p:cond evt="onNext" delay="0">
                                      <p:tgtEl>
                                        <p:sldTgt/>
                                      </p:tgtEl>
                                    </p:cond>
                                  </p:endCondLst>
                                  <p:childTnLst>
                                    <p:animEffect transition="out" filter="fade">
                                      <p:cBhvr>
                                        <p:cTn id="49" dur="500" tmFilter="0, 0; .2, .5; .8, .5; 1, 0"/>
                                        <p:tgtEl>
                                          <p:spTgt spid="2"/>
                                        </p:tgtEl>
                                      </p:cBhvr>
                                    </p:animEffect>
                                    <p:animScale>
                                      <p:cBhvr>
                                        <p:cTn id="50"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4801314"/>
          </a:xfrm>
          <a:prstGeom prst="rect">
            <a:avLst/>
          </a:prstGeom>
          <a:noFill/>
        </p:spPr>
        <p:txBody>
          <a:bodyPr wrap="square" rtlCol="0">
            <a:spAutoFit/>
          </a:bodyPr>
          <a:lstStyle/>
          <a:p>
            <a:r>
              <a:rPr lang="fr-FR" dirty="0" smtClean="0"/>
              <a:t>Les autres missions :</a:t>
            </a:r>
          </a:p>
          <a:p>
            <a:endParaRPr lang="fr-FR" dirty="0"/>
          </a:p>
          <a:p>
            <a:pPr marL="285750" lvl="4" indent="-285750">
              <a:buFont typeface="Arial" panose="020B0604020202020204" pitchFamily="34" charset="0"/>
              <a:buChar char="•"/>
            </a:pPr>
            <a:r>
              <a:rPr lang="fr-FR" b="1" u="sng" dirty="0" smtClean="0"/>
              <a:t>Réaliser une trouée : </a:t>
            </a:r>
          </a:p>
          <a:p>
            <a:pPr marL="1200150" lvl="6" indent="-285750">
              <a:buFont typeface="Wingdings" panose="05000000000000000000" pitchFamily="2" charset="2"/>
              <a:buChar char="ü"/>
            </a:pPr>
            <a:r>
              <a:rPr lang="fr-FR" b="1" u="sng" dirty="0" smtClean="0">
                <a:solidFill>
                  <a:schemeClr val="accent2">
                    <a:lumMod val="75000"/>
                  </a:schemeClr>
                </a:solidFill>
              </a:rPr>
              <a:t>D’extinction</a:t>
            </a:r>
            <a:r>
              <a:rPr lang="fr-FR" u="sng" dirty="0" smtClean="0"/>
              <a:t> </a:t>
            </a:r>
            <a:r>
              <a:rPr lang="fr-FR" dirty="0" smtClean="0"/>
              <a:t>dans un </a:t>
            </a:r>
            <a:r>
              <a:rPr lang="fr-FR" b="1" dirty="0" smtClean="0"/>
              <a:t>conduit en boisseau  </a:t>
            </a:r>
            <a:r>
              <a:rPr lang="fr-FR" dirty="0" smtClean="0"/>
              <a:t>:</a:t>
            </a:r>
          </a:p>
          <a:p>
            <a:pPr marL="1200150" lvl="6" indent="-285750">
              <a:buFont typeface="Wingdings" panose="05000000000000000000" pitchFamily="2" charset="2"/>
              <a:buChar char="ü"/>
            </a:pPr>
            <a:endParaRPr lang="fr-FR" dirty="0" smtClean="0"/>
          </a:p>
          <a:p>
            <a:r>
              <a:rPr lang="fr-FR" b="1" u="sng" dirty="0"/>
              <a:t>Matériel </a:t>
            </a:r>
            <a:r>
              <a:rPr lang="fr-FR" dirty="0"/>
              <a:t>: </a:t>
            </a:r>
            <a:r>
              <a:rPr lang="fr-FR" dirty="0" smtClean="0"/>
              <a:t>Burins, pointeroles, marteaux, autres matériels de découpe et/ou forcement</a:t>
            </a:r>
            <a:endParaRPr lang="fr-FR" dirty="0"/>
          </a:p>
          <a:p>
            <a:endParaRPr lang="fr-FR" dirty="0"/>
          </a:p>
          <a:p>
            <a:pPr marL="742950" lvl="1" indent="-285750">
              <a:buFont typeface="Wingdings" panose="05000000000000000000" pitchFamily="2" charset="2"/>
              <a:buChar char="q"/>
            </a:pPr>
            <a:r>
              <a:rPr lang="fr-FR" dirty="0" smtClean="0"/>
              <a:t>Réaliser un trou de </a:t>
            </a:r>
            <a:r>
              <a:rPr lang="fr-FR" b="1" dirty="0" smtClean="0"/>
              <a:t>3 à 5 cm </a:t>
            </a:r>
            <a:r>
              <a:rPr lang="fr-FR" dirty="0" smtClean="0"/>
              <a:t>à l’endroit indiqué par le CA ( juste </a:t>
            </a:r>
            <a:r>
              <a:rPr lang="fr-FR" b="1" dirty="0" smtClean="0">
                <a:solidFill>
                  <a:schemeClr val="accent2">
                    <a:lumMod val="75000"/>
                  </a:schemeClr>
                </a:solidFill>
              </a:rPr>
              <a:t>au-dessus</a:t>
            </a:r>
            <a:r>
              <a:rPr lang="fr-FR" dirty="0" smtClean="0"/>
              <a:t> des matériaux en ignition) afin d’y pulvériser de l’eau.</a:t>
            </a:r>
            <a:endParaRPr lang="fr-FR" dirty="0"/>
          </a:p>
          <a:p>
            <a:endParaRPr lang="fr-FR" b="1" dirty="0" smtClean="0">
              <a:effectLst>
                <a:outerShdw blurRad="38100" dist="38100" dir="2700000" algn="tl">
                  <a:srgbClr val="000000">
                    <a:alpha val="43137"/>
                  </a:srgbClr>
                </a:outerShdw>
              </a:effectLst>
            </a:endParaRPr>
          </a:p>
          <a:p>
            <a:r>
              <a:rPr lang="fr-FR" b="1" dirty="0" smtClean="0">
                <a:solidFill>
                  <a:srgbClr val="FF0000"/>
                </a:solidFill>
                <a:effectLst>
                  <a:outerShdw blurRad="38100" dist="38100" dir="2700000" algn="tl">
                    <a:srgbClr val="000000">
                      <a:alpha val="43137"/>
                    </a:srgbClr>
                  </a:outerShdw>
                </a:effectLst>
              </a:rPr>
              <a:t>Contraintes </a:t>
            </a:r>
            <a:r>
              <a:rPr lang="fr-FR" dirty="0">
                <a:solidFill>
                  <a:srgbClr val="FF0000"/>
                </a:solidFill>
              </a:rPr>
              <a:t>: </a:t>
            </a:r>
            <a:r>
              <a:rPr lang="fr-FR" dirty="0" smtClean="0"/>
              <a:t>Réaliser un trou suffisant pour y pulvériser l’eau à l’aide du seau pompe ou de la lance FDC sans qu’il ne soit trop gros (risque d’endommager la structure même de la cheminée)</a:t>
            </a:r>
          </a:p>
          <a:p>
            <a:r>
              <a:rPr lang="fr-FR" dirty="0"/>
              <a:t>	</a:t>
            </a:r>
            <a:r>
              <a:rPr lang="fr-FR" b="1" dirty="0">
                <a:solidFill>
                  <a:srgbClr val="FF0000"/>
                </a:solidFill>
              </a:rPr>
              <a:t> </a:t>
            </a:r>
            <a:r>
              <a:rPr lang="fr-FR" b="1" dirty="0" smtClean="0">
                <a:solidFill>
                  <a:srgbClr val="FF0000"/>
                </a:solidFill>
              </a:rPr>
              <a:t>        Interdiction </a:t>
            </a:r>
            <a:r>
              <a:rPr lang="fr-FR" dirty="0" smtClean="0"/>
              <a:t>de laisser tomber des pierres ou autres gravois dans le conduit.</a:t>
            </a:r>
            <a:endParaRPr lang="fr-FR" dirty="0"/>
          </a:p>
          <a:p>
            <a:endParaRPr lang="fr-FR" dirty="0"/>
          </a:p>
          <a:p>
            <a:r>
              <a:rPr lang="fr-FR" b="1" u="sng" dirty="0">
                <a:solidFill>
                  <a:srgbClr val="FF0000"/>
                </a:solidFill>
              </a:rPr>
              <a:t>Risques</a:t>
            </a:r>
            <a:r>
              <a:rPr lang="fr-FR" dirty="0"/>
              <a:t> : </a:t>
            </a:r>
          </a:p>
          <a:p>
            <a:pPr marL="285750" indent="-285750">
              <a:buFont typeface="Arial" panose="020B0604020202020204" pitchFamily="34" charset="0"/>
              <a:buChar char="•"/>
            </a:pPr>
            <a:r>
              <a:rPr lang="fr-FR" b="1" dirty="0">
                <a:solidFill>
                  <a:srgbClr val="FF0000"/>
                </a:solidFill>
              </a:rPr>
              <a:t>Brûlures, intoxications</a:t>
            </a:r>
          </a:p>
          <a:p>
            <a:pPr marL="285750" indent="-285750">
              <a:buFont typeface="Arial" panose="020B0604020202020204" pitchFamily="34" charset="0"/>
              <a:buChar char="•"/>
            </a:pPr>
            <a:r>
              <a:rPr lang="fr-FR" b="1" dirty="0">
                <a:solidFill>
                  <a:srgbClr val="FF0000"/>
                </a:solidFill>
              </a:rPr>
              <a:t>Détérioration</a:t>
            </a:r>
            <a:r>
              <a:rPr lang="fr-FR" dirty="0"/>
              <a:t> </a:t>
            </a:r>
            <a:r>
              <a:rPr lang="fr-FR" dirty="0" smtClean="0"/>
              <a:t>de la structure du conduit.</a:t>
            </a:r>
            <a:endParaRPr lang="fr-FR" u="sng" dirty="0"/>
          </a:p>
        </p:txBody>
      </p:sp>
    </p:spTree>
    <p:extLst>
      <p:ext uri="{BB962C8B-B14F-4D97-AF65-F5344CB8AC3E}">
        <p14:creationId xmlns:p14="http://schemas.microsoft.com/office/powerpoint/2010/main" val="19452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5355312"/>
          </a:xfrm>
          <a:prstGeom prst="rect">
            <a:avLst/>
          </a:prstGeom>
          <a:noFill/>
        </p:spPr>
        <p:txBody>
          <a:bodyPr wrap="square" rtlCol="0">
            <a:spAutoFit/>
          </a:bodyPr>
          <a:lstStyle/>
          <a:p>
            <a:r>
              <a:rPr lang="fr-FR" dirty="0" smtClean="0"/>
              <a:t>Les autres missions :</a:t>
            </a:r>
          </a:p>
          <a:p>
            <a:endParaRPr lang="fr-FR" dirty="0"/>
          </a:p>
          <a:p>
            <a:pPr marL="285750" lvl="4" indent="-285750">
              <a:buFont typeface="Arial" panose="020B0604020202020204" pitchFamily="34" charset="0"/>
              <a:buChar char="•"/>
            </a:pPr>
            <a:r>
              <a:rPr lang="fr-FR" u="sng" dirty="0" smtClean="0"/>
              <a:t>Réaliser une trouée : </a:t>
            </a:r>
          </a:p>
          <a:p>
            <a:pPr marL="1200150" lvl="6" indent="-285750">
              <a:buFont typeface="Wingdings" panose="05000000000000000000" pitchFamily="2" charset="2"/>
              <a:buChar char="ü"/>
            </a:pPr>
            <a:r>
              <a:rPr lang="fr-FR" b="1" u="sng" dirty="0" smtClean="0">
                <a:solidFill>
                  <a:schemeClr val="accent2">
                    <a:lumMod val="75000"/>
                  </a:schemeClr>
                </a:solidFill>
              </a:rPr>
              <a:t>De dégagement </a:t>
            </a:r>
            <a:r>
              <a:rPr lang="fr-FR" dirty="0" smtClean="0"/>
              <a:t>dans un </a:t>
            </a:r>
            <a:r>
              <a:rPr lang="fr-FR" b="1" dirty="0" smtClean="0"/>
              <a:t>conduit en boisseau  </a:t>
            </a:r>
            <a:r>
              <a:rPr lang="fr-FR" dirty="0" smtClean="0"/>
              <a:t>:</a:t>
            </a:r>
          </a:p>
          <a:p>
            <a:pPr marL="1200150" lvl="6" indent="-285750">
              <a:buFont typeface="Wingdings" panose="05000000000000000000" pitchFamily="2" charset="2"/>
              <a:buChar char="ü"/>
            </a:pPr>
            <a:endParaRPr lang="fr-FR" dirty="0" smtClean="0"/>
          </a:p>
          <a:p>
            <a:r>
              <a:rPr lang="fr-FR" b="1" u="sng" dirty="0"/>
              <a:t>Matériel </a:t>
            </a:r>
            <a:r>
              <a:rPr lang="fr-FR" dirty="0"/>
              <a:t>: </a:t>
            </a:r>
            <a:r>
              <a:rPr lang="fr-FR" dirty="0" smtClean="0"/>
              <a:t>Burins, pointeroles, marteaux, autres matériels de découpe et/ou forcement</a:t>
            </a:r>
            <a:endParaRPr lang="fr-FR" dirty="0"/>
          </a:p>
          <a:p>
            <a:endParaRPr lang="fr-FR" dirty="0"/>
          </a:p>
          <a:p>
            <a:pPr marL="742950" lvl="1" indent="-285750">
              <a:buFont typeface="Wingdings" panose="05000000000000000000" pitchFamily="2" charset="2"/>
              <a:buChar char="q"/>
            </a:pPr>
            <a:r>
              <a:rPr lang="fr-FR" dirty="0" smtClean="0"/>
              <a:t>Réaliser un trou à l’endroit indiqué par le CA (généralement au niveau des coudes ou dévoiement) ( juste </a:t>
            </a:r>
            <a:r>
              <a:rPr lang="fr-FR" b="1" dirty="0" smtClean="0">
                <a:solidFill>
                  <a:schemeClr val="accent2">
                    <a:lumMod val="75000"/>
                  </a:schemeClr>
                </a:solidFill>
              </a:rPr>
              <a:t>au-dessous</a:t>
            </a:r>
            <a:r>
              <a:rPr lang="fr-FR" dirty="0" smtClean="0"/>
              <a:t> des matériaux en ignition) afin de retirer les matériaux en ignition.</a:t>
            </a:r>
            <a:endParaRPr lang="fr-FR" dirty="0"/>
          </a:p>
          <a:p>
            <a:endParaRPr lang="fr-FR" b="1" dirty="0" smtClean="0">
              <a:effectLst>
                <a:outerShdw blurRad="38100" dist="38100" dir="2700000" algn="tl">
                  <a:srgbClr val="000000">
                    <a:alpha val="43137"/>
                  </a:srgbClr>
                </a:outerShdw>
              </a:effectLst>
            </a:endParaRPr>
          </a:p>
          <a:p>
            <a:r>
              <a:rPr lang="fr-FR" b="1" dirty="0" smtClean="0">
                <a:effectLst>
                  <a:outerShdw blurRad="38100" dist="38100" dir="2700000" algn="tl">
                    <a:srgbClr val="000000">
                      <a:alpha val="43137"/>
                    </a:srgbClr>
                  </a:outerShdw>
                </a:effectLst>
              </a:rPr>
              <a:t>Contraintes </a:t>
            </a:r>
            <a:r>
              <a:rPr lang="fr-FR" dirty="0"/>
              <a:t>: </a:t>
            </a:r>
            <a:r>
              <a:rPr lang="fr-FR" dirty="0" smtClean="0"/>
              <a:t>La dimension de la trouée doit permettre le retrait des matières en ignition(risque d’endommager la structure même de la cheminée) ;</a:t>
            </a:r>
          </a:p>
          <a:p>
            <a:r>
              <a:rPr lang="fr-FR" dirty="0"/>
              <a:t>	</a:t>
            </a:r>
            <a:r>
              <a:rPr lang="fr-FR" b="1" dirty="0">
                <a:solidFill>
                  <a:srgbClr val="FF0000"/>
                </a:solidFill>
              </a:rPr>
              <a:t> </a:t>
            </a:r>
            <a:r>
              <a:rPr lang="fr-FR" b="1" dirty="0" smtClean="0">
                <a:solidFill>
                  <a:srgbClr val="FF0000"/>
                </a:solidFill>
              </a:rPr>
              <a:t>        Interdiction </a:t>
            </a:r>
            <a:r>
              <a:rPr lang="fr-FR" dirty="0" smtClean="0"/>
              <a:t>de laisser tomber des pierres ou autres gravois (ou gravats) dans le conduit.</a:t>
            </a:r>
            <a:endParaRPr lang="fr-FR" dirty="0"/>
          </a:p>
          <a:p>
            <a:endParaRPr lang="fr-FR" dirty="0"/>
          </a:p>
          <a:p>
            <a:r>
              <a:rPr lang="fr-FR" b="1" u="sng" dirty="0">
                <a:solidFill>
                  <a:srgbClr val="FF0000"/>
                </a:solidFill>
              </a:rPr>
              <a:t>Risques</a:t>
            </a:r>
            <a:r>
              <a:rPr lang="fr-FR" dirty="0"/>
              <a:t> : </a:t>
            </a:r>
          </a:p>
          <a:p>
            <a:pPr marL="285750" indent="-285750">
              <a:buFont typeface="Arial" panose="020B0604020202020204" pitchFamily="34" charset="0"/>
              <a:buChar char="•"/>
            </a:pPr>
            <a:r>
              <a:rPr lang="fr-FR" b="1" dirty="0">
                <a:solidFill>
                  <a:srgbClr val="FF0000"/>
                </a:solidFill>
              </a:rPr>
              <a:t>Brûlures, intoxications</a:t>
            </a:r>
          </a:p>
          <a:p>
            <a:pPr marL="285750" indent="-285750">
              <a:buFont typeface="Arial" panose="020B0604020202020204" pitchFamily="34" charset="0"/>
              <a:buChar char="•"/>
            </a:pPr>
            <a:r>
              <a:rPr lang="fr-FR" b="1" dirty="0">
                <a:solidFill>
                  <a:srgbClr val="FF0000"/>
                </a:solidFill>
              </a:rPr>
              <a:t>Détérioration</a:t>
            </a:r>
            <a:r>
              <a:rPr lang="fr-FR" dirty="0"/>
              <a:t> </a:t>
            </a:r>
            <a:r>
              <a:rPr lang="fr-FR" dirty="0" smtClean="0"/>
              <a:t>de la structure du conduit.</a:t>
            </a:r>
            <a:endParaRPr lang="fr-FR" u="sng" dirty="0"/>
          </a:p>
        </p:txBody>
      </p:sp>
    </p:spTree>
    <p:extLst>
      <p:ext uri="{BB962C8B-B14F-4D97-AF65-F5344CB8AC3E}">
        <p14:creationId xmlns:p14="http://schemas.microsoft.com/office/powerpoint/2010/main" val="185473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Missions au chef d’équipe</a:t>
            </a:r>
          </a:p>
        </p:txBody>
      </p:sp>
      <p:sp>
        <p:nvSpPr>
          <p:cNvPr id="10" name="AutoShape 2" descr="Boisseau pouzzolane de cheminée L 200 x P 200 x H 320 mm GGI | 732750 |  Matériaux et Gros oeuvre | L'Entrepôt du Bricol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4" name="ZoneTexte 3"/>
          <p:cNvSpPr txBox="1"/>
          <p:nvPr/>
        </p:nvSpPr>
        <p:spPr>
          <a:xfrm>
            <a:off x="155574" y="1239140"/>
            <a:ext cx="10381390" cy="5078313"/>
          </a:xfrm>
          <a:prstGeom prst="rect">
            <a:avLst/>
          </a:prstGeom>
          <a:noFill/>
        </p:spPr>
        <p:txBody>
          <a:bodyPr wrap="square" rtlCol="0">
            <a:spAutoFit/>
          </a:bodyPr>
          <a:lstStyle/>
          <a:p>
            <a:r>
              <a:rPr lang="fr-FR" dirty="0" smtClean="0"/>
              <a:t>Les autres missions :</a:t>
            </a:r>
          </a:p>
          <a:p>
            <a:endParaRPr lang="fr-FR" dirty="0"/>
          </a:p>
          <a:p>
            <a:pPr marL="285750" indent="-285750">
              <a:buFont typeface="Arial" panose="020B0604020202020204" pitchFamily="34" charset="0"/>
              <a:buChar char="•"/>
            </a:pPr>
            <a:r>
              <a:rPr lang="fr-FR" b="1" u="sng" dirty="0" smtClean="0"/>
              <a:t>Reconnaissance</a:t>
            </a:r>
            <a:r>
              <a:rPr lang="fr-FR" dirty="0" smtClean="0"/>
              <a:t> ( à chaque changement de pièce se munir ALTAIR 4X détection CO):</a:t>
            </a:r>
          </a:p>
          <a:p>
            <a:pPr marL="742950" lvl="1" indent="-285750">
              <a:buFont typeface="Wingdings" panose="05000000000000000000" pitchFamily="2" charset="2"/>
              <a:buChar char="Ø"/>
            </a:pPr>
            <a:r>
              <a:rPr lang="fr-FR" b="1" dirty="0" smtClean="0"/>
              <a:t>Sur l’ensemble du conduit</a:t>
            </a:r>
            <a:r>
              <a:rPr lang="fr-FR" dirty="0" smtClean="0"/>
              <a:t> : Risque de propagation :</a:t>
            </a:r>
          </a:p>
          <a:p>
            <a:pPr marL="2114550" lvl="4" indent="-285750">
              <a:buFont typeface="Wingdings" panose="05000000000000000000" pitchFamily="2" charset="2"/>
              <a:buChar char="ü"/>
            </a:pPr>
            <a:r>
              <a:rPr lang="fr-FR" dirty="0" smtClean="0"/>
              <a:t> situer le conduit à chaque étage ;</a:t>
            </a:r>
          </a:p>
          <a:p>
            <a:pPr marL="2114550" lvl="4" indent="-285750">
              <a:buFont typeface="Wingdings" panose="05000000000000000000" pitchFamily="2" charset="2"/>
              <a:buChar char="ü"/>
            </a:pPr>
            <a:r>
              <a:rPr lang="fr-FR" dirty="0" smtClean="0"/>
              <a:t>Reconnaitre les trappes de ramonages ;</a:t>
            </a:r>
          </a:p>
          <a:p>
            <a:pPr marL="2114550" lvl="4" indent="-285750">
              <a:buFont typeface="Wingdings" panose="05000000000000000000" pitchFamily="2" charset="2"/>
              <a:buChar char="ü"/>
            </a:pPr>
            <a:r>
              <a:rPr lang="fr-FR" dirty="0" smtClean="0"/>
              <a:t>Voir l’accessibilité du conduit ( cloisonnement avec Placoplatre ou agglo ou conduit visible) ;</a:t>
            </a:r>
          </a:p>
          <a:p>
            <a:pPr marL="2114550" lvl="4" indent="-285750">
              <a:buFont typeface="Wingdings" panose="05000000000000000000" pitchFamily="2" charset="2"/>
              <a:buChar char="ü"/>
            </a:pPr>
            <a:r>
              <a:rPr lang="fr-FR" dirty="0" smtClean="0"/>
              <a:t>Vérifier la température (manuellement et/ou avec la caméra thermique) ;</a:t>
            </a:r>
          </a:p>
          <a:p>
            <a:pPr marL="2114550" lvl="4" indent="-285750">
              <a:buFont typeface="Wingdings" panose="05000000000000000000" pitchFamily="2" charset="2"/>
              <a:buChar char="ü"/>
            </a:pPr>
            <a:r>
              <a:rPr lang="fr-FR" dirty="0" smtClean="0"/>
              <a:t>Ecarter les éléments combustibles au contact ou très proche du conduit en fonction du risque de propagation ;</a:t>
            </a:r>
          </a:p>
          <a:p>
            <a:pPr marL="2114550" lvl="4" indent="-285750">
              <a:buFont typeface="Wingdings" panose="05000000000000000000" pitchFamily="2" charset="2"/>
              <a:buChar char="ü"/>
            </a:pPr>
            <a:r>
              <a:rPr lang="fr-FR" b="1" dirty="0" smtClean="0"/>
              <a:t>Rendre compte régulièrement au CA et à chaque changement de situation ou risque trouvé</a:t>
            </a:r>
            <a:r>
              <a:rPr lang="fr-FR" dirty="0" smtClean="0"/>
              <a:t>.</a:t>
            </a:r>
          </a:p>
          <a:p>
            <a:pPr marL="2114550" lvl="4" indent="-285750">
              <a:buFont typeface="Wingdings" panose="05000000000000000000" pitchFamily="2" charset="2"/>
              <a:buChar char="ü"/>
            </a:pPr>
            <a:endParaRPr lang="fr-FR" dirty="0"/>
          </a:p>
          <a:p>
            <a:pPr marL="909638" lvl="4" indent="-285750">
              <a:buFont typeface="Wingdings" panose="05000000000000000000" pitchFamily="2" charset="2"/>
              <a:buChar char="Ø"/>
            </a:pPr>
            <a:r>
              <a:rPr lang="fr-FR" b="1" dirty="0" smtClean="0"/>
              <a:t>Dans le conduit </a:t>
            </a:r>
            <a:r>
              <a:rPr lang="fr-FR" dirty="0" smtClean="0"/>
              <a:t>:</a:t>
            </a:r>
          </a:p>
          <a:p>
            <a:pPr marL="2281238" lvl="7" indent="-285750">
              <a:buFont typeface="Wingdings" panose="05000000000000000000" pitchFamily="2" charset="2"/>
              <a:buChar char="ü"/>
            </a:pPr>
            <a:r>
              <a:rPr lang="fr-FR" dirty="0" smtClean="0"/>
              <a:t>Vérifier le conduit sur l’ensemble de sa hauteur à l’aide du miroir et/ou d’une lampe afin de contrôler l ’efficacité des actions menées.</a:t>
            </a:r>
          </a:p>
          <a:p>
            <a:pPr marL="2114550" lvl="4" indent="-285750">
              <a:buFont typeface="Wingdings" panose="05000000000000000000" pitchFamily="2" charset="2"/>
              <a:buChar char="ü"/>
            </a:pPr>
            <a:endParaRPr lang="fr-FR" dirty="0"/>
          </a:p>
        </p:txBody>
      </p:sp>
    </p:spTree>
    <p:extLst>
      <p:ext uri="{BB962C8B-B14F-4D97-AF65-F5344CB8AC3E}">
        <p14:creationId xmlns:p14="http://schemas.microsoft.com/office/powerpoint/2010/main" val="402081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1809" y="-84285"/>
            <a:ext cx="10972800" cy="1143000"/>
          </a:xfrm>
        </p:spPr>
        <p:txBody>
          <a:bodyPr/>
          <a:lstStyle/>
          <a:p>
            <a:r>
              <a:rPr lang="fr-FR" dirty="0" smtClean="0"/>
              <a:t>Messages opérationnels</a:t>
            </a:r>
            <a:endParaRPr lang="fr-FR" dirty="0"/>
          </a:p>
        </p:txBody>
      </p:sp>
      <p:sp>
        <p:nvSpPr>
          <p:cNvPr id="3" name="Espace réservé du contenu 2"/>
          <p:cNvSpPr>
            <a:spLocks noGrp="1"/>
          </p:cNvSpPr>
          <p:nvPr>
            <p:ph idx="1"/>
          </p:nvPr>
        </p:nvSpPr>
        <p:spPr>
          <a:xfrm>
            <a:off x="0" y="1058715"/>
            <a:ext cx="11582400" cy="5799285"/>
          </a:xfrm>
        </p:spPr>
        <p:txBody>
          <a:bodyPr/>
          <a:lstStyle/>
          <a:p>
            <a:r>
              <a:rPr lang="fr-FR" sz="2000" b="1" u="sng" dirty="0" smtClean="0"/>
              <a:t>Message d’ambiance :</a:t>
            </a:r>
          </a:p>
          <a:p>
            <a:endParaRPr lang="fr-FR" sz="2000" b="1" u="sng" dirty="0" smtClean="0"/>
          </a:p>
          <a:p>
            <a:pPr lvl="1">
              <a:spcBef>
                <a:spcPct val="0"/>
              </a:spcBef>
              <a:buFont typeface="Wingdings" panose="05000000000000000000" pitchFamily="2" charset="2"/>
              <a:buChar char="Ø"/>
            </a:pPr>
            <a:r>
              <a:rPr lang="fr-FR" altLang="fr-FR" sz="1400" dirty="0"/>
              <a:t>Confirmation feu de cheminée ou feu d’habitation ou </a:t>
            </a:r>
            <a:r>
              <a:rPr lang="fr-FR" altLang="fr-FR" sz="1400" dirty="0" smtClean="0"/>
              <a:t>autre</a:t>
            </a:r>
            <a:endParaRPr lang="fr-FR" altLang="fr-FR" sz="1400" dirty="0"/>
          </a:p>
          <a:p>
            <a:pPr lvl="1">
              <a:spcBef>
                <a:spcPct val="0"/>
              </a:spcBef>
              <a:buFont typeface="Wingdings" panose="05000000000000000000" pitchFamily="2" charset="2"/>
              <a:buChar char="Ø"/>
            </a:pPr>
            <a:r>
              <a:rPr lang="fr-FR" altLang="fr-FR" sz="1400" dirty="0"/>
              <a:t>Type d’habitation, surface, </a:t>
            </a:r>
            <a:r>
              <a:rPr lang="fr-FR" altLang="fr-FR" sz="1400" dirty="0" smtClean="0"/>
              <a:t>hauteur</a:t>
            </a:r>
            <a:r>
              <a:rPr lang="fr-FR" altLang="fr-FR" sz="1400" dirty="0"/>
              <a:t> </a:t>
            </a:r>
            <a:endParaRPr lang="fr-FR" altLang="fr-FR" sz="1400" dirty="0" smtClean="0"/>
          </a:p>
          <a:p>
            <a:pPr lvl="1">
              <a:spcBef>
                <a:spcPct val="0"/>
              </a:spcBef>
              <a:buFont typeface="Wingdings" panose="05000000000000000000" pitchFamily="2" charset="2"/>
              <a:buChar char="Ø"/>
            </a:pPr>
            <a:r>
              <a:rPr lang="fr-FR" altLang="fr-FR" sz="1400" dirty="0" smtClean="0"/>
              <a:t>Demande </a:t>
            </a:r>
            <a:r>
              <a:rPr lang="fr-FR" altLang="fr-FR" sz="1400" dirty="0"/>
              <a:t>engin pompe </a:t>
            </a:r>
            <a:r>
              <a:rPr lang="fr-FR" altLang="fr-FR" sz="1400" dirty="0" smtClean="0"/>
              <a:t>éventuelle </a:t>
            </a:r>
          </a:p>
          <a:p>
            <a:pPr lvl="1">
              <a:spcBef>
                <a:spcPct val="0"/>
              </a:spcBef>
              <a:buFont typeface="Wingdings" panose="05000000000000000000" pitchFamily="2" charset="2"/>
              <a:buChar char="Ø"/>
            </a:pPr>
            <a:r>
              <a:rPr lang="fr-FR" altLang="fr-FR" sz="1400" dirty="0" smtClean="0"/>
              <a:t>Demande </a:t>
            </a:r>
            <a:r>
              <a:rPr lang="fr-FR" altLang="fr-FR" sz="1400" dirty="0"/>
              <a:t>de renfort MEA </a:t>
            </a:r>
            <a:r>
              <a:rPr lang="fr-FR" altLang="fr-FR" sz="1400" dirty="0" smtClean="0"/>
              <a:t>éventuelle </a:t>
            </a:r>
            <a:endParaRPr lang="fr-FR" altLang="fr-FR" sz="1400" dirty="0">
              <a:solidFill>
                <a:srgbClr val="0070C0"/>
              </a:solidFill>
            </a:endParaRPr>
          </a:p>
          <a:p>
            <a:pPr>
              <a:spcBef>
                <a:spcPct val="0"/>
              </a:spcBef>
              <a:buFontTx/>
              <a:buNone/>
            </a:pPr>
            <a:endParaRPr lang="fr-FR" altLang="fr-FR" sz="2400" b="1" u="sng" dirty="0"/>
          </a:p>
          <a:p>
            <a:pPr>
              <a:spcBef>
                <a:spcPct val="0"/>
              </a:spcBef>
            </a:pPr>
            <a:r>
              <a:rPr lang="fr-FR" sz="2000" b="1" u="sng" dirty="0"/>
              <a:t>Message </a:t>
            </a:r>
            <a:r>
              <a:rPr lang="fr-FR" sz="2000" b="1" u="sng" dirty="0" smtClean="0"/>
              <a:t>de renseignement :</a:t>
            </a:r>
          </a:p>
          <a:p>
            <a:pPr>
              <a:spcBef>
                <a:spcPct val="0"/>
              </a:spcBef>
            </a:pPr>
            <a:endParaRPr lang="fr-FR" sz="2000" b="1" u="sng" dirty="0"/>
          </a:p>
          <a:p>
            <a:pPr lvl="1">
              <a:spcBef>
                <a:spcPct val="0"/>
              </a:spcBef>
              <a:buFont typeface="Wingdings" panose="05000000000000000000" pitchFamily="2" charset="2"/>
              <a:buChar char="Ø"/>
            </a:pPr>
            <a:r>
              <a:rPr lang="fr-FR" altLang="fr-FR" sz="1400" dirty="0" smtClean="0"/>
              <a:t>Type </a:t>
            </a:r>
            <a:r>
              <a:rPr lang="fr-FR" altLang="fr-FR" sz="1400" dirty="0"/>
              <a:t>d’habitation, surface, </a:t>
            </a:r>
            <a:r>
              <a:rPr lang="fr-FR" altLang="fr-FR" sz="1400" dirty="0" smtClean="0"/>
              <a:t>hauteur; </a:t>
            </a:r>
          </a:p>
          <a:p>
            <a:pPr lvl="1">
              <a:spcBef>
                <a:spcPct val="0"/>
              </a:spcBef>
              <a:buFont typeface="Wingdings" panose="05000000000000000000" pitchFamily="2" charset="2"/>
              <a:buChar char="Ø"/>
            </a:pPr>
            <a:r>
              <a:rPr lang="fr-FR" altLang="fr-FR" sz="1400" dirty="0"/>
              <a:t>Type de </a:t>
            </a:r>
            <a:r>
              <a:rPr lang="fr-FR" altLang="fr-FR" sz="1400" dirty="0" smtClean="0"/>
              <a:t>chauffage </a:t>
            </a:r>
            <a:endParaRPr lang="fr-FR" altLang="fr-FR" sz="1400" dirty="0"/>
          </a:p>
          <a:p>
            <a:pPr lvl="1">
              <a:spcBef>
                <a:spcPct val="0"/>
              </a:spcBef>
              <a:buFont typeface="Wingdings" panose="05000000000000000000" pitchFamily="2" charset="2"/>
              <a:buChar char="Ø"/>
            </a:pPr>
            <a:r>
              <a:rPr lang="fr-FR" altLang="fr-FR" sz="1400" dirty="0"/>
              <a:t>Type de </a:t>
            </a:r>
            <a:r>
              <a:rPr lang="fr-FR" altLang="fr-FR" sz="1400" dirty="0" smtClean="0"/>
              <a:t>conduit </a:t>
            </a:r>
          </a:p>
          <a:p>
            <a:pPr lvl="1">
              <a:spcBef>
                <a:spcPct val="0"/>
              </a:spcBef>
              <a:buFont typeface="Wingdings" panose="05000000000000000000" pitchFamily="2" charset="2"/>
              <a:buChar char="Ø"/>
            </a:pPr>
            <a:r>
              <a:rPr lang="fr-FR" altLang="fr-FR" sz="1400" dirty="0"/>
              <a:t>Actions menées (moyens d’extinction, trouées, LSPCC</a:t>
            </a:r>
            <a:r>
              <a:rPr lang="fr-FR" altLang="fr-FR" sz="1400" dirty="0" smtClean="0"/>
              <a:t>) </a:t>
            </a:r>
            <a:endParaRPr lang="fr-FR" altLang="fr-FR" sz="1400" dirty="0">
              <a:solidFill>
                <a:srgbClr val="0070C0"/>
              </a:solidFill>
            </a:endParaRPr>
          </a:p>
          <a:p>
            <a:pPr lvl="1">
              <a:spcBef>
                <a:spcPct val="0"/>
              </a:spcBef>
              <a:buFont typeface="Wingdings" panose="05000000000000000000" pitchFamily="2" charset="2"/>
              <a:buChar char="Ø"/>
            </a:pPr>
            <a:r>
              <a:rPr lang="fr-FR" altLang="fr-FR" sz="1400" dirty="0"/>
              <a:t>Relevés caméra thermique / explo / </a:t>
            </a:r>
            <a:r>
              <a:rPr lang="fr-FR" altLang="fr-FR" sz="1400" dirty="0" smtClean="0"/>
              <a:t>CO </a:t>
            </a:r>
            <a:endParaRPr lang="fr-FR" altLang="fr-FR" sz="1400" dirty="0" smtClean="0">
              <a:solidFill>
                <a:srgbClr val="0070C0"/>
              </a:solidFill>
            </a:endParaRPr>
          </a:p>
          <a:p>
            <a:pPr lvl="1">
              <a:spcBef>
                <a:spcPct val="0"/>
              </a:spcBef>
              <a:buFont typeface="Wingdings" panose="05000000000000000000" pitchFamily="2" charset="2"/>
              <a:buChar char="Ø"/>
            </a:pPr>
            <a:r>
              <a:rPr lang="fr-FR" altLang="fr-FR" sz="1400" dirty="0" smtClean="0"/>
              <a:t>Notion </a:t>
            </a:r>
            <a:r>
              <a:rPr lang="fr-FR" altLang="fr-FR" sz="1400" dirty="0"/>
              <a:t>de relogement éventuelle</a:t>
            </a:r>
          </a:p>
          <a:p>
            <a:pPr marL="457200" lvl="1" indent="0">
              <a:spcBef>
                <a:spcPct val="0"/>
              </a:spcBef>
              <a:buNone/>
            </a:pPr>
            <a:endParaRPr lang="fr-FR" sz="2400" b="1" u="sng" dirty="0" smtClean="0"/>
          </a:p>
          <a:p>
            <a:pPr marL="285750" lvl="1">
              <a:spcBef>
                <a:spcPct val="0"/>
              </a:spcBef>
              <a:buFont typeface="Arial" panose="020B0604020202020204" pitchFamily="34" charset="0"/>
              <a:buChar char="•"/>
            </a:pPr>
            <a:r>
              <a:rPr lang="fr-FR" sz="2000" b="1" u="sng" dirty="0" smtClean="0"/>
              <a:t>Fin d’intervention :</a:t>
            </a:r>
          </a:p>
          <a:p>
            <a:pPr marL="914400" lvl="3" indent="0">
              <a:spcBef>
                <a:spcPct val="0"/>
              </a:spcBef>
              <a:buNone/>
            </a:pPr>
            <a:endParaRPr lang="fr-FR" sz="1600" b="1" u="sng" dirty="0" smtClean="0"/>
          </a:p>
          <a:p>
            <a:pPr lvl="1">
              <a:spcBef>
                <a:spcPct val="0"/>
              </a:spcBef>
              <a:buFont typeface="Wingdings" panose="05000000000000000000" pitchFamily="2" charset="2"/>
              <a:buChar char="Ø"/>
            </a:pPr>
            <a:r>
              <a:rPr lang="fr-FR" altLang="fr-FR" sz="1400" dirty="0" smtClean="0"/>
              <a:t>Fin </a:t>
            </a:r>
            <a:r>
              <a:rPr lang="fr-FR" altLang="fr-FR" sz="1400" dirty="0"/>
              <a:t>d’extinction</a:t>
            </a:r>
          </a:p>
          <a:p>
            <a:pPr lvl="1">
              <a:spcBef>
                <a:spcPct val="0"/>
              </a:spcBef>
              <a:buFont typeface="Wingdings" panose="05000000000000000000" pitchFamily="2" charset="2"/>
              <a:buChar char="Ø"/>
            </a:pPr>
            <a:r>
              <a:rPr lang="fr-FR" altLang="fr-FR" sz="1400" dirty="0"/>
              <a:t>Relevés caméra thermique / explo / CO</a:t>
            </a:r>
          </a:p>
          <a:p>
            <a:pPr lvl="1">
              <a:spcBef>
                <a:spcPct val="0"/>
              </a:spcBef>
              <a:buFont typeface="Wingdings" panose="05000000000000000000" pitchFamily="2" charset="2"/>
              <a:buChar char="Ø"/>
            </a:pPr>
            <a:r>
              <a:rPr lang="fr-FR" altLang="fr-FR" sz="1400" dirty="0"/>
              <a:t>Consignes aux habitants</a:t>
            </a:r>
          </a:p>
          <a:p>
            <a:pPr lvl="1">
              <a:spcBef>
                <a:spcPct val="0"/>
              </a:spcBef>
              <a:buFont typeface="Wingdings" panose="05000000000000000000" pitchFamily="2" charset="2"/>
              <a:buChar char="Ø"/>
            </a:pPr>
            <a:r>
              <a:rPr lang="fr-FR" altLang="fr-FR" sz="1400" dirty="0"/>
              <a:t>Rondes prévues?</a:t>
            </a:r>
          </a:p>
          <a:p>
            <a:pPr marL="623888" lvl="3" indent="-171450">
              <a:spcBef>
                <a:spcPct val="0"/>
              </a:spcBef>
              <a:buFont typeface="Wingdings" panose="05000000000000000000" pitchFamily="2" charset="2"/>
              <a:buChar char="Ø"/>
            </a:pPr>
            <a:endParaRPr lang="fr-FR" sz="1200" b="1" u="sng" dirty="0"/>
          </a:p>
          <a:p>
            <a:pPr marL="285750" lvl="1">
              <a:spcBef>
                <a:spcPct val="0"/>
              </a:spcBef>
              <a:buFont typeface="Arial" panose="020B0604020202020204" pitchFamily="34" charset="0"/>
              <a:buChar char="•"/>
            </a:pPr>
            <a:endParaRPr lang="fr-FR" sz="1200" b="1" u="sng" dirty="0"/>
          </a:p>
          <a:p>
            <a:pPr lvl="1">
              <a:spcBef>
                <a:spcPct val="0"/>
              </a:spcBef>
              <a:buFont typeface="Wingdings" panose="05000000000000000000" pitchFamily="2" charset="2"/>
              <a:buChar char="Ø"/>
            </a:pPr>
            <a:endParaRPr lang="fr-FR" altLang="fr-FR" sz="1200" dirty="0"/>
          </a:p>
          <a:p>
            <a:pPr>
              <a:spcBef>
                <a:spcPct val="0"/>
              </a:spcBef>
              <a:buFontTx/>
              <a:buNone/>
            </a:pPr>
            <a:r>
              <a:rPr lang="fr-FR" altLang="fr-FR" sz="1600" dirty="0"/>
              <a:t>	</a:t>
            </a:r>
            <a:r>
              <a:rPr lang="fr-FR" altLang="fr-FR" sz="1600" dirty="0" smtClean="0"/>
              <a:t>	</a:t>
            </a:r>
          </a:p>
          <a:p>
            <a:pPr>
              <a:spcBef>
                <a:spcPct val="0"/>
              </a:spcBef>
              <a:buFontTx/>
              <a:buNone/>
            </a:pPr>
            <a:r>
              <a:rPr lang="fr-FR" altLang="fr-FR" sz="1600" dirty="0"/>
              <a:t>			</a:t>
            </a:r>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26</a:t>
            </a:fld>
            <a:endParaRPr lang="fr-FR" altLang="fr-FR" dirty="0">
              <a:solidFill>
                <a:srgbClr val="000000"/>
              </a:solidFill>
            </a:endParaRPr>
          </a:p>
        </p:txBody>
      </p:sp>
      <p:grpSp>
        <p:nvGrpSpPr>
          <p:cNvPr id="9" name="Groupe 8"/>
          <p:cNvGrpSpPr/>
          <p:nvPr/>
        </p:nvGrpSpPr>
        <p:grpSpPr>
          <a:xfrm>
            <a:off x="6251078" y="2073843"/>
            <a:ext cx="5213585" cy="3769028"/>
            <a:chOff x="6580262" y="1452452"/>
            <a:chExt cx="5213585" cy="3769028"/>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94236" y="1704976"/>
              <a:ext cx="1885511" cy="161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e 4"/>
            <p:cNvGrpSpPr/>
            <p:nvPr/>
          </p:nvGrpSpPr>
          <p:grpSpPr>
            <a:xfrm>
              <a:off x="6580262" y="1452452"/>
              <a:ext cx="5213585" cy="3769028"/>
              <a:chOff x="6580262" y="1452452"/>
              <a:chExt cx="5213585" cy="3769028"/>
            </a:xfrm>
          </p:grpSpPr>
          <p:sp>
            <p:nvSpPr>
              <p:cNvPr id="7" name="ZoneTexte 6"/>
              <p:cNvSpPr txBox="1">
                <a:spLocks noChangeArrowheads="1"/>
              </p:cNvSpPr>
              <p:nvPr/>
            </p:nvSpPr>
            <p:spPr bwMode="auto">
              <a:xfrm>
                <a:off x="6969435" y="3459163"/>
                <a:ext cx="482441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fr-FR" altLang="fr-FR" sz="1800" dirty="0"/>
                  <a:t>Les termes feu de cheminée de faible, moyenne ou grande importance n’existent pas.</a:t>
                </a:r>
              </a:p>
              <a:p>
                <a:pPr>
                  <a:spcBef>
                    <a:spcPct val="0"/>
                  </a:spcBef>
                  <a:buFontTx/>
                  <a:buNone/>
                </a:pPr>
                <a:r>
                  <a:rPr lang="fr-FR" altLang="fr-FR" sz="1800" dirty="0"/>
                  <a:t>De même ne pas employer le terme extinction à l’aide des moyens habituels…</a:t>
                </a:r>
              </a:p>
            </p:txBody>
          </p:sp>
          <p:sp>
            <p:nvSpPr>
              <p:cNvPr id="8" name="Rectangle 7"/>
              <p:cNvSpPr/>
              <p:nvPr/>
            </p:nvSpPr>
            <p:spPr>
              <a:xfrm>
                <a:off x="6580262" y="1452452"/>
                <a:ext cx="5153114" cy="3769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grpSp>
    </p:spTree>
    <p:extLst>
      <p:ext uri="{BB962C8B-B14F-4D97-AF65-F5344CB8AC3E}">
        <p14:creationId xmlns:p14="http://schemas.microsoft.com/office/powerpoint/2010/main" val="40493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20" end="2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21" end="21"/>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03603" y="0"/>
            <a:ext cx="10972800" cy="1143000"/>
          </a:xfrm>
        </p:spPr>
        <p:txBody>
          <a:bodyPr/>
          <a:lstStyle/>
          <a:p>
            <a:r>
              <a:rPr lang="fr-FR" dirty="0" smtClean="0"/>
              <a:t>Matériels facilitant l’intervention du CA</a:t>
            </a:r>
            <a:endParaRPr lang="fr-FR" dirty="0"/>
          </a:p>
        </p:txBody>
      </p:sp>
      <p:sp>
        <p:nvSpPr>
          <p:cNvPr id="3" name="Espace réservé du contenu 2"/>
          <p:cNvSpPr>
            <a:spLocks noGrp="1"/>
          </p:cNvSpPr>
          <p:nvPr>
            <p:ph idx="1"/>
          </p:nvPr>
        </p:nvSpPr>
        <p:spPr/>
        <p:txBody>
          <a:bodyPr/>
          <a:lstStyle/>
          <a:p>
            <a:r>
              <a:rPr lang="fr-FR" dirty="0" smtClean="0">
                <a:hlinkClick r:id="rId2" action="ppaction://hlinkfile"/>
              </a:rPr>
              <a:t>Caméra thermique </a:t>
            </a:r>
            <a:r>
              <a:rPr lang="fr-FR" sz="2000" dirty="0" smtClean="0"/>
              <a:t>(possibilité de réaliser les photographies et de les placer dans un dossier au centre sur l’ordinateur administratif)</a:t>
            </a:r>
            <a:endParaRPr lang="fr-FR" sz="2000" dirty="0"/>
          </a:p>
          <a:p>
            <a:pPr marL="914400" lvl="2" indent="0">
              <a:buNone/>
            </a:pPr>
            <a:endParaRPr lang="fr-FR" dirty="0" smtClean="0"/>
          </a:p>
          <a:p>
            <a:endParaRPr lang="fr-FR" dirty="0" smtClean="0"/>
          </a:p>
          <a:p>
            <a:r>
              <a:rPr lang="fr-FR" dirty="0" smtClean="0">
                <a:hlinkClick r:id="rId3" action="ppaction://hlinkfile"/>
              </a:rPr>
              <a:t>Détecteur multi-gaz</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27</a:t>
            </a:fld>
            <a:endParaRPr lang="fr-FR" altLang="fr-FR" dirty="0">
              <a:solidFill>
                <a:srgbClr val="000000"/>
              </a:solidFill>
            </a:endParaRPr>
          </a:p>
        </p:txBody>
      </p:sp>
    </p:spTree>
    <p:extLst>
      <p:ext uri="{BB962C8B-B14F-4D97-AF65-F5344CB8AC3E}">
        <p14:creationId xmlns:p14="http://schemas.microsoft.com/office/powerpoint/2010/main" val="479612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9619" y="-92832"/>
            <a:ext cx="10972800" cy="1143000"/>
          </a:xfrm>
        </p:spPr>
        <p:txBody>
          <a:bodyPr/>
          <a:lstStyle/>
          <a:p>
            <a:r>
              <a:rPr lang="fr-FR" dirty="0" smtClean="0"/>
              <a:t>Documents administratifs</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28</a:t>
            </a:fld>
            <a:endParaRPr lang="fr-FR" altLang="fr-FR" dirty="0">
              <a:solidFill>
                <a:srgbClr val="000000"/>
              </a:solidFill>
            </a:endParaRPr>
          </a:p>
        </p:txBody>
      </p:sp>
      <p:graphicFrame>
        <p:nvGraphicFramePr>
          <p:cNvPr id="6" name="Objet 5"/>
          <p:cNvGraphicFramePr>
            <a:graphicFrameLocks noChangeAspect="1"/>
          </p:cNvGraphicFramePr>
          <p:nvPr>
            <p:extLst>
              <p:ext uri="{D42A27DB-BD31-4B8C-83A1-F6EECF244321}">
                <p14:modId xmlns:p14="http://schemas.microsoft.com/office/powerpoint/2010/main" val="3192198289"/>
              </p:ext>
            </p:extLst>
          </p:nvPr>
        </p:nvGraphicFramePr>
        <p:xfrm>
          <a:off x="2152115" y="1234834"/>
          <a:ext cx="7083662" cy="5667375"/>
        </p:xfrm>
        <a:graphic>
          <a:graphicData uri="http://schemas.openxmlformats.org/presentationml/2006/ole">
            <mc:AlternateContent xmlns:mc="http://schemas.openxmlformats.org/markup-compatibility/2006">
              <mc:Choice xmlns:v="urn:schemas-microsoft-com:vml" Requires="v">
                <p:oleObj spid="_x0000_s1056" name="Acrobat Document" r:id="rId3" imgW="8019826" imgH="5667062" progId="AcroExch.Document.DC">
                  <p:embed/>
                </p:oleObj>
              </mc:Choice>
              <mc:Fallback>
                <p:oleObj name="Acrobat Document" r:id="rId3" imgW="8019826" imgH="5667062" progId="AcroExch.Document.DC">
                  <p:embed/>
                  <p:pic>
                    <p:nvPicPr>
                      <p:cNvPr id="0" name=""/>
                      <p:cNvPicPr/>
                      <p:nvPr/>
                    </p:nvPicPr>
                    <p:blipFill>
                      <a:blip r:embed="rId4"/>
                      <a:stretch>
                        <a:fillRect/>
                      </a:stretch>
                    </p:blipFill>
                    <p:spPr>
                      <a:xfrm>
                        <a:off x="2152115" y="1234834"/>
                        <a:ext cx="7083662" cy="5667375"/>
                      </a:xfrm>
                      <a:prstGeom prst="rect">
                        <a:avLst/>
                      </a:prstGeom>
                    </p:spPr>
                  </p:pic>
                </p:oleObj>
              </mc:Fallback>
            </mc:AlternateContent>
          </a:graphicData>
        </a:graphic>
      </p:graphicFrame>
      <p:sp>
        <p:nvSpPr>
          <p:cNvPr id="7" name="ZoneTexte 6"/>
          <p:cNvSpPr txBox="1"/>
          <p:nvPr/>
        </p:nvSpPr>
        <p:spPr>
          <a:xfrm>
            <a:off x="165218" y="1050168"/>
            <a:ext cx="4962259" cy="369332"/>
          </a:xfrm>
          <a:prstGeom prst="rect">
            <a:avLst/>
          </a:prstGeom>
          <a:noFill/>
        </p:spPr>
        <p:txBody>
          <a:bodyPr wrap="square" rtlCol="0">
            <a:spAutoFit/>
          </a:bodyPr>
          <a:lstStyle/>
          <a:p>
            <a:r>
              <a:rPr lang="fr-FR" dirty="0" smtClean="0"/>
              <a:t>Fiche intervenant feu de cheminée (recto) </a:t>
            </a:r>
            <a:endParaRPr lang="fr-FR" dirty="0"/>
          </a:p>
        </p:txBody>
      </p:sp>
    </p:spTree>
    <p:extLst>
      <p:ext uri="{BB962C8B-B14F-4D97-AF65-F5344CB8AC3E}">
        <p14:creationId xmlns:p14="http://schemas.microsoft.com/office/powerpoint/2010/main" val="2033251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422" y="1131434"/>
            <a:ext cx="8065585" cy="5726565"/>
          </a:xfrm>
          <a:prstGeom prst="rect">
            <a:avLst/>
          </a:prstGeom>
        </p:spPr>
      </p:pic>
      <p:sp>
        <p:nvSpPr>
          <p:cNvPr id="2" name="Titre 1"/>
          <p:cNvSpPr>
            <a:spLocks noGrp="1"/>
          </p:cNvSpPr>
          <p:nvPr>
            <p:ph type="title"/>
          </p:nvPr>
        </p:nvSpPr>
        <p:spPr>
          <a:xfrm>
            <a:off x="1079619" y="-92832"/>
            <a:ext cx="10972800" cy="1143000"/>
          </a:xfrm>
        </p:spPr>
        <p:txBody>
          <a:bodyPr/>
          <a:lstStyle/>
          <a:p>
            <a:r>
              <a:rPr lang="fr-FR" dirty="0" smtClean="0"/>
              <a:t>Documents administratifs</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29</a:t>
            </a:fld>
            <a:endParaRPr lang="fr-FR" altLang="fr-FR" dirty="0">
              <a:solidFill>
                <a:srgbClr val="000000"/>
              </a:solidFill>
            </a:endParaRPr>
          </a:p>
        </p:txBody>
      </p:sp>
      <p:sp>
        <p:nvSpPr>
          <p:cNvPr id="7" name="ZoneTexte 6"/>
          <p:cNvSpPr txBox="1"/>
          <p:nvPr/>
        </p:nvSpPr>
        <p:spPr>
          <a:xfrm>
            <a:off x="165218" y="1050168"/>
            <a:ext cx="4962259" cy="369332"/>
          </a:xfrm>
          <a:prstGeom prst="rect">
            <a:avLst/>
          </a:prstGeom>
          <a:noFill/>
        </p:spPr>
        <p:txBody>
          <a:bodyPr wrap="square" rtlCol="0">
            <a:spAutoFit/>
          </a:bodyPr>
          <a:lstStyle/>
          <a:p>
            <a:r>
              <a:rPr lang="fr-FR" dirty="0" smtClean="0"/>
              <a:t>Fiche intervenant feu de cheminée (verso)</a:t>
            </a:r>
            <a:endParaRPr lang="fr-FR" dirty="0"/>
          </a:p>
        </p:txBody>
      </p:sp>
    </p:spTree>
    <p:extLst>
      <p:ext uri="{BB962C8B-B14F-4D97-AF65-F5344CB8AC3E}">
        <p14:creationId xmlns:p14="http://schemas.microsoft.com/office/powerpoint/2010/main" val="144499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6460" y="997187"/>
            <a:ext cx="10789540" cy="5791801"/>
          </a:xfrm>
        </p:spPr>
        <p:txBody>
          <a:bodyPr/>
          <a:lstStyle/>
          <a:p>
            <a:pPr>
              <a:defRPr/>
            </a:pPr>
            <a:r>
              <a:rPr lang="fr-FR" sz="2400" dirty="0" smtClean="0"/>
              <a:t>A la fin de la séquence, vous serez capable :</a:t>
            </a:r>
          </a:p>
          <a:p>
            <a:pPr marL="0" indent="0">
              <a:buNone/>
              <a:defRPr/>
            </a:pPr>
            <a:endParaRPr lang="fr-FR" sz="1400" dirty="0" smtClean="0"/>
          </a:p>
          <a:p>
            <a:pPr lvl="3">
              <a:defRPr/>
            </a:pPr>
            <a:r>
              <a:rPr lang="fr-FR" b="1" dirty="0" smtClean="0"/>
              <a:t>D’identifier le type de foyers, de conduits en présence ;</a:t>
            </a:r>
          </a:p>
          <a:p>
            <a:pPr lvl="3">
              <a:defRPr/>
            </a:pPr>
            <a:endParaRPr lang="fr-FR" sz="1400" b="1" dirty="0"/>
          </a:p>
          <a:p>
            <a:pPr lvl="3">
              <a:defRPr/>
            </a:pPr>
            <a:r>
              <a:rPr lang="fr-FR" b="1" dirty="0" smtClean="0"/>
              <a:t>De connaître les risques inhérents au FDC ;</a:t>
            </a:r>
          </a:p>
          <a:p>
            <a:pPr lvl="3">
              <a:defRPr/>
            </a:pPr>
            <a:endParaRPr lang="fr-FR" sz="1400" b="1" dirty="0"/>
          </a:p>
          <a:p>
            <a:pPr lvl="3">
              <a:defRPr/>
            </a:pPr>
            <a:r>
              <a:rPr lang="fr-FR" b="1" dirty="0" smtClean="0"/>
              <a:t>De reconnaître un feu de cheminée ; </a:t>
            </a:r>
            <a:endParaRPr lang="fr-FR" dirty="0" smtClean="0"/>
          </a:p>
          <a:p>
            <a:pPr lvl="3">
              <a:defRPr/>
            </a:pPr>
            <a:endParaRPr lang="fr-FR" sz="1400" dirty="0" smtClean="0"/>
          </a:p>
          <a:p>
            <a:pPr lvl="3">
              <a:defRPr/>
            </a:pPr>
            <a:r>
              <a:rPr lang="fr-FR" b="1" dirty="0" smtClean="0"/>
              <a:t>De donner/répondre aux ordres en sécurité face à un FDC ;</a:t>
            </a:r>
          </a:p>
          <a:p>
            <a:pPr lvl="3">
              <a:defRPr/>
            </a:pPr>
            <a:endParaRPr lang="fr-FR" sz="1400" b="1" dirty="0"/>
          </a:p>
          <a:p>
            <a:pPr lvl="3">
              <a:defRPr/>
            </a:pPr>
            <a:r>
              <a:rPr lang="fr-FR" b="1" dirty="0" smtClean="0"/>
              <a:t>D’agir sur l’incendie afin de limiter la propagation et procéder à l’extinction;</a:t>
            </a:r>
            <a:endParaRPr lang="fr-FR" dirty="0" smtClean="0"/>
          </a:p>
          <a:p>
            <a:pPr lvl="3">
              <a:defRPr/>
            </a:pPr>
            <a:endParaRPr lang="fr-FR" sz="1400" dirty="0" smtClean="0"/>
          </a:p>
          <a:p>
            <a:pPr lvl="3">
              <a:defRPr/>
            </a:pPr>
            <a:r>
              <a:rPr lang="fr-FR" b="1" dirty="0" smtClean="0"/>
              <a:t>De déterminer le matériel nécessaire à utiliser ;</a:t>
            </a:r>
          </a:p>
          <a:p>
            <a:pPr lvl="3">
              <a:defRPr/>
            </a:pPr>
            <a:endParaRPr lang="fr-FR" b="1" dirty="0"/>
          </a:p>
          <a:p>
            <a:pPr lvl="3">
              <a:defRPr/>
            </a:pPr>
            <a:r>
              <a:rPr lang="fr-FR" b="1" dirty="0" smtClean="0"/>
              <a:t>De rendre compte au CTA-CODIS;</a:t>
            </a:r>
          </a:p>
          <a:p>
            <a:pPr lvl="3">
              <a:defRPr/>
            </a:pPr>
            <a:endParaRPr lang="fr-FR" sz="1400" b="1" dirty="0"/>
          </a:p>
          <a:p>
            <a:pPr lvl="3">
              <a:defRPr/>
            </a:pPr>
            <a:r>
              <a:rPr lang="fr-FR" b="1" dirty="0" smtClean="0"/>
              <a:t>Compléter les documents administratifs.</a:t>
            </a:r>
          </a:p>
          <a:p>
            <a:pPr lvl="3">
              <a:defRPr/>
            </a:pPr>
            <a:endParaRPr lang="fr-FR" b="1" dirty="0"/>
          </a:p>
          <a:p>
            <a:pPr marL="1371600" lvl="3" indent="0">
              <a:buNone/>
              <a:defRPr/>
            </a:pPr>
            <a:endParaRPr lang="fr-FR" b="1" dirty="0" smtClean="0"/>
          </a:p>
          <a:p>
            <a:pPr lvl="3">
              <a:defRPr/>
            </a:pPr>
            <a:endParaRPr lang="fr-FR" b="1" dirty="0"/>
          </a:p>
          <a:p>
            <a:pPr lvl="3">
              <a:defRPr/>
            </a:pPr>
            <a:endParaRPr lang="fr-FR" dirty="0"/>
          </a:p>
        </p:txBody>
      </p:sp>
      <p:sp>
        <p:nvSpPr>
          <p:cNvPr id="4100" name="Espace réservé du numéro de diapositive 2"/>
          <p:cNvSpPr>
            <a:spLocks noGrp="1"/>
          </p:cNvSpPr>
          <p:nvPr>
            <p:ph type="sldNum" sz="quarter" idx="12"/>
          </p:nvPr>
        </p:nvSpPr>
        <p:spPr>
          <a:xfrm>
            <a:off x="10938294" y="6245225"/>
            <a:ext cx="644106"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None/>
            </a:pPr>
            <a:fld id="{BEA8AFE7-3293-46B0-A798-9466412EA4BD}" type="slidenum">
              <a:rPr lang="fr-FR" altLang="fr-FR" sz="1400">
                <a:solidFill>
                  <a:srgbClr val="000000"/>
                </a:solidFill>
              </a:rPr>
              <a:pPr fontAlgn="base">
                <a:spcBef>
                  <a:spcPct val="0"/>
                </a:spcBef>
                <a:spcAft>
                  <a:spcPct val="0"/>
                </a:spcAft>
                <a:buNone/>
              </a:pPr>
              <a:t>3</a:t>
            </a:fld>
            <a:endParaRPr lang="fr-FR" altLang="fr-FR" sz="1400" dirty="0">
              <a:solidFill>
                <a:srgbClr val="000000"/>
              </a:solidFill>
            </a:endParaRPr>
          </a:p>
        </p:txBody>
      </p:sp>
      <p:sp>
        <p:nvSpPr>
          <p:cNvPr id="3" name="Titre 2"/>
          <p:cNvSpPr>
            <a:spLocks noGrp="1"/>
          </p:cNvSpPr>
          <p:nvPr>
            <p:ph type="title"/>
          </p:nvPr>
        </p:nvSpPr>
        <p:spPr>
          <a:xfrm>
            <a:off x="985615" y="0"/>
            <a:ext cx="10972800" cy="922946"/>
          </a:xfrm>
        </p:spPr>
        <p:txBody>
          <a:bodyPr/>
          <a:lstStyle/>
          <a:p>
            <a:r>
              <a:rPr lang="fr-FR" dirty="0" smtClean="0"/>
              <a:t>Objectifs</a:t>
            </a:r>
            <a:endParaRPr lang="fr-FR" dirty="0"/>
          </a:p>
        </p:txBody>
      </p:sp>
    </p:spTree>
    <p:extLst>
      <p:ext uri="{BB962C8B-B14F-4D97-AF65-F5344CB8AC3E}">
        <p14:creationId xmlns:p14="http://schemas.microsoft.com/office/powerpoint/2010/main" val="2063120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1873290531"/>
              </p:ext>
            </p:extLst>
          </p:nvPr>
        </p:nvGraphicFramePr>
        <p:xfrm>
          <a:off x="1472643" y="1303338"/>
          <a:ext cx="3700411" cy="5236111"/>
        </p:xfrm>
        <a:graphic>
          <a:graphicData uri="http://schemas.openxmlformats.org/presentationml/2006/ole">
            <mc:AlternateContent xmlns:mc="http://schemas.openxmlformats.org/markup-compatibility/2006">
              <mc:Choice xmlns:v="urn:schemas-microsoft-com:vml" Requires="v">
                <p:oleObj spid="_x0000_s4158" name="Acrobat Document" r:id="rId3" imgW="5667359" imgH="8020022" progId="AcroExch.Document.DC">
                  <p:embed/>
                </p:oleObj>
              </mc:Choice>
              <mc:Fallback>
                <p:oleObj name="Acrobat Document" r:id="rId3" imgW="5667359" imgH="8020022" progId="AcroExch.Document.DC">
                  <p:embed/>
                  <p:pic>
                    <p:nvPicPr>
                      <p:cNvPr id="0" name=""/>
                      <p:cNvPicPr/>
                      <p:nvPr/>
                    </p:nvPicPr>
                    <p:blipFill>
                      <a:blip r:embed="rId4"/>
                      <a:stretch>
                        <a:fillRect/>
                      </a:stretch>
                    </p:blipFill>
                    <p:spPr>
                      <a:xfrm>
                        <a:off x="1472643" y="1303338"/>
                        <a:ext cx="3700411" cy="5236111"/>
                      </a:xfrm>
                      <a:prstGeom prst="rect">
                        <a:avLst/>
                      </a:prstGeom>
                    </p:spPr>
                  </p:pic>
                </p:oleObj>
              </mc:Fallback>
            </mc:AlternateContent>
          </a:graphicData>
        </a:graphic>
      </p:graphicFrame>
      <p:graphicFrame>
        <p:nvGraphicFramePr>
          <p:cNvPr id="6" name="Objet 5"/>
          <p:cNvGraphicFramePr>
            <a:graphicFrameLocks noChangeAspect="1"/>
          </p:cNvGraphicFramePr>
          <p:nvPr>
            <p:extLst>
              <p:ext uri="{D42A27DB-BD31-4B8C-83A1-F6EECF244321}">
                <p14:modId xmlns:p14="http://schemas.microsoft.com/office/powerpoint/2010/main" val="408587383"/>
              </p:ext>
            </p:extLst>
          </p:nvPr>
        </p:nvGraphicFramePr>
        <p:xfrm>
          <a:off x="6407446" y="1260608"/>
          <a:ext cx="3829050" cy="5418137"/>
        </p:xfrm>
        <a:graphic>
          <a:graphicData uri="http://schemas.openxmlformats.org/presentationml/2006/ole">
            <mc:AlternateContent xmlns:mc="http://schemas.openxmlformats.org/markup-compatibility/2006">
              <mc:Choice xmlns:v="urn:schemas-microsoft-com:vml" Requires="v">
                <p:oleObj spid="_x0000_s4159" name="Acrobat Document" r:id="rId5" imgW="5667359" imgH="8020022" progId="AcroExch.Document.DC">
                  <p:embed/>
                </p:oleObj>
              </mc:Choice>
              <mc:Fallback>
                <p:oleObj name="Acrobat Document" r:id="rId5" imgW="5667359" imgH="8020022" progId="AcroExch.Document.DC">
                  <p:embed/>
                  <p:pic>
                    <p:nvPicPr>
                      <p:cNvPr id="0" name=""/>
                      <p:cNvPicPr/>
                      <p:nvPr/>
                    </p:nvPicPr>
                    <p:blipFill>
                      <a:blip r:embed="rId6"/>
                      <a:stretch>
                        <a:fillRect/>
                      </a:stretch>
                    </p:blipFill>
                    <p:spPr>
                      <a:xfrm>
                        <a:off x="6407446" y="1260608"/>
                        <a:ext cx="3829050" cy="5418137"/>
                      </a:xfrm>
                      <a:prstGeom prst="rect">
                        <a:avLst/>
                      </a:prstGeom>
                    </p:spPr>
                  </p:pic>
                </p:oleObj>
              </mc:Fallback>
            </mc:AlternateContent>
          </a:graphicData>
        </a:graphic>
      </p:graphicFrame>
      <p:sp>
        <p:nvSpPr>
          <p:cNvPr id="2" name="Titre 1"/>
          <p:cNvSpPr>
            <a:spLocks noGrp="1"/>
          </p:cNvSpPr>
          <p:nvPr>
            <p:ph type="title"/>
          </p:nvPr>
        </p:nvSpPr>
        <p:spPr>
          <a:xfrm>
            <a:off x="874519" y="-101377"/>
            <a:ext cx="10972800" cy="1143000"/>
          </a:xfrm>
        </p:spPr>
        <p:txBody>
          <a:bodyPr/>
          <a:lstStyle/>
          <a:p>
            <a:r>
              <a:rPr lang="fr-FR" dirty="0"/>
              <a:t>Documents administratifs</a:t>
            </a:r>
          </a:p>
        </p:txBody>
      </p:sp>
      <p:sp>
        <p:nvSpPr>
          <p:cNvPr id="3" name="Espace réservé du contenu 2"/>
          <p:cNvSpPr>
            <a:spLocks noGrp="1"/>
          </p:cNvSpPr>
          <p:nvPr>
            <p:ph idx="1"/>
          </p:nvPr>
        </p:nvSpPr>
        <p:spPr>
          <a:xfrm>
            <a:off x="71215" y="1155820"/>
            <a:ext cx="10972800" cy="4525963"/>
          </a:xfrm>
        </p:spPr>
        <p:txBody>
          <a:bodyPr/>
          <a:lstStyle/>
          <a:p>
            <a:r>
              <a:rPr lang="fr-FR" dirty="0" smtClean="0"/>
              <a:t>Conseils aux occupants suite à un feu de cheminée</a:t>
            </a:r>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30</a:t>
            </a:fld>
            <a:endParaRPr lang="fr-FR" altLang="fr-FR" dirty="0">
              <a:solidFill>
                <a:srgbClr val="000000"/>
              </a:solidFill>
            </a:endParaRPr>
          </a:p>
        </p:txBody>
      </p:sp>
      <p:sp>
        <p:nvSpPr>
          <p:cNvPr id="7" name="ZoneTexte 6"/>
          <p:cNvSpPr txBox="1"/>
          <p:nvPr/>
        </p:nvSpPr>
        <p:spPr>
          <a:xfrm>
            <a:off x="1551745" y="6075144"/>
            <a:ext cx="2862841" cy="646331"/>
          </a:xfrm>
          <a:prstGeom prst="rect">
            <a:avLst/>
          </a:prstGeom>
          <a:noFill/>
        </p:spPr>
        <p:txBody>
          <a:bodyPr wrap="square" rtlCol="0">
            <a:spAutoFit/>
          </a:bodyPr>
          <a:lstStyle/>
          <a:p>
            <a:r>
              <a:rPr lang="fr-FR" dirty="0" smtClean="0"/>
              <a:t>Exemplaire intervenant : à joindre au CRSS</a:t>
            </a:r>
            <a:endParaRPr lang="fr-FR" dirty="0"/>
          </a:p>
        </p:txBody>
      </p:sp>
      <p:sp>
        <p:nvSpPr>
          <p:cNvPr id="8" name="ZoneTexte 7"/>
          <p:cNvSpPr txBox="1"/>
          <p:nvPr/>
        </p:nvSpPr>
        <p:spPr>
          <a:xfrm>
            <a:off x="7023218" y="6137202"/>
            <a:ext cx="2862841" cy="646331"/>
          </a:xfrm>
          <a:prstGeom prst="rect">
            <a:avLst/>
          </a:prstGeom>
          <a:noFill/>
        </p:spPr>
        <p:txBody>
          <a:bodyPr wrap="square" rtlCol="0">
            <a:spAutoFit/>
          </a:bodyPr>
          <a:lstStyle/>
          <a:p>
            <a:r>
              <a:rPr lang="fr-FR" dirty="0" smtClean="0"/>
              <a:t>Exemplaire occupant : à donner à l’occupant</a:t>
            </a:r>
            <a:endParaRPr lang="fr-FR" dirty="0"/>
          </a:p>
        </p:txBody>
      </p:sp>
    </p:spTree>
    <p:extLst>
      <p:ext uri="{BB962C8B-B14F-4D97-AF65-F5344CB8AC3E}">
        <p14:creationId xmlns:p14="http://schemas.microsoft.com/office/powerpoint/2010/main" val="220718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1809" y="-84285"/>
            <a:ext cx="10972800" cy="1143000"/>
          </a:xfrm>
        </p:spPr>
        <p:txBody>
          <a:bodyPr/>
          <a:lstStyle/>
          <a:p>
            <a:r>
              <a:rPr lang="fr-FR" dirty="0" smtClean="0"/>
              <a:t>Les feux de cheminées</a:t>
            </a:r>
            <a:endParaRPr lang="fr-FR" dirty="0"/>
          </a:p>
        </p:txBody>
      </p:sp>
      <p:sp>
        <p:nvSpPr>
          <p:cNvPr id="3" name="Espace réservé du contenu 2"/>
          <p:cNvSpPr>
            <a:spLocks noGrp="1"/>
          </p:cNvSpPr>
          <p:nvPr>
            <p:ph idx="1"/>
          </p:nvPr>
        </p:nvSpPr>
        <p:spPr>
          <a:xfrm>
            <a:off x="609600" y="1600201"/>
            <a:ext cx="10972800" cy="4919471"/>
          </a:xfrm>
        </p:spPr>
        <p:txBody>
          <a:bodyPr/>
          <a:lstStyle/>
          <a:p>
            <a:r>
              <a:rPr lang="fr-FR" dirty="0" smtClean="0"/>
              <a:t>Source :</a:t>
            </a:r>
          </a:p>
          <a:p>
            <a:endParaRPr lang="fr-FR" sz="2000" dirty="0"/>
          </a:p>
          <a:p>
            <a:pPr lvl="1"/>
            <a:r>
              <a:rPr lang="fr-FR" sz="2000" dirty="0" smtClean="0"/>
              <a:t>Règlement interne de manœuvres : 9</a:t>
            </a:r>
            <a:r>
              <a:rPr lang="fr-FR" sz="2000" baseline="30000" dirty="0" smtClean="0"/>
              <a:t>ème</a:t>
            </a:r>
            <a:r>
              <a:rPr lang="fr-FR" sz="2000" dirty="0" smtClean="0"/>
              <a:t> partie Chapitre 5</a:t>
            </a:r>
          </a:p>
          <a:p>
            <a:pPr lvl="1"/>
            <a:r>
              <a:rPr lang="fr-FR" sz="2000" dirty="0" smtClean="0"/>
              <a:t>GDO lutte contre l’incendie « Fiche scientifique </a:t>
            </a:r>
            <a:r>
              <a:rPr lang="fr-FR" sz="2000" i="1" dirty="0" smtClean="0"/>
              <a:t>les effets de l’eau</a:t>
            </a:r>
            <a:r>
              <a:rPr lang="fr-FR" sz="2000" dirty="0" smtClean="0"/>
              <a:t> »</a:t>
            </a:r>
          </a:p>
          <a:p>
            <a:pPr lvl="1"/>
            <a:r>
              <a:rPr lang="fr-FR" sz="2000" dirty="0" smtClean="0"/>
              <a:t>Présentation « TRS </a:t>
            </a:r>
            <a:r>
              <a:rPr lang="fr-FR" sz="2000" dirty="0"/>
              <a:t>- </a:t>
            </a:r>
            <a:r>
              <a:rPr lang="fr-FR" sz="2000" dirty="0" smtClean="0"/>
              <a:t>Transverse </a:t>
            </a:r>
            <a:r>
              <a:rPr lang="fr-FR" sz="2000" dirty="0"/>
              <a:t>chef d'Agrès MAJ juin </a:t>
            </a:r>
            <a:r>
              <a:rPr lang="fr-FR" sz="2000" dirty="0" smtClean="0"/>
              <a:t>2022 »</a:t>
            </a:r>
          </a:p>
          <a:p>
            <a:pPr lvl="1"/>
            <a:endParaRPr lang="fr-FR" sz="2000" dirty="0"/>
          </a:p>
          <a:p>
            <a:pPr marL="457200" lvl="1" indent="-457200">
              <a:buFont typeface="Arial" panose="020B0604020202020204" pitchFamily="34" charset="0"/>
              <a:buChar char="•"/>
            </a:pPr>
            <a:r>
              <a:rPr lang="fr-FR" dirty="0"/>
              <a:t>Ce document est un support pédagogique il doit être accompagné de </a:t>
            </a:r>
            <a:r>
              <a:rPr lang="fr-FR" b="1" dirty="0" smtClean="0"/>
              <a:t>votre </a:t>
            </a:r>
            <a:r>
              <a:rPr lang="fr-FR" b="1" dirty="0"/>
              <a:t>expérience et </a:t>
            </a:r>
            <a:r>
              <a:rPr lang="fr-FR" b="1" dirty="0" smtClean="0"/>
              <a:t>vos connaissances.</a:t>
            </a:r>
          </a:p>
          <a:p>
            <a:pPr marL="457200" lvl="1" indent="-457200">
              <a:buFont typeface="Arial" panose="020B0604020202020204" pitchFamily="34" charset="0"/>
              <a:buChar char="•"/>
            </a:pPr>
            <a:endParaRPr lang="fr-FR" b="1" dirty="0" smtClean="0"/>
          </a:p>
          <a:p>
            <a:pPr marL="457200" lvl="1" indent="-457200">
              <a:buFont typeface="Arial" panose="020B0604020202020204" pitchFamily="34" charset="0"/>
              <a:buChar char="•"/>
            </a:pPr>
            <a:r>
              <a:rPr lang="fr-FR" dirty="0" smtClean="0"/>
              <a:t>Toutes les informations notifiées dans ce document sont </a:t>
            </a:r>
            <a:r>
              <a:rPr lang="fr-FR" b="1" dirty="0" smtClean="0"/>
              <a:t>non exhaustives</a:t>
            </a:r>
            <a:endParaRPr lang="fr-FR" b="1" dirty="0"/>
          </a:p>
          <a:p>
            <a:pPr marL="457200" lvl="1" indent="-457200">
              <a:buFont typeface="Arial" panose="020B0604020202020204" pitchFamily="34" charset="0"/>
              <a:buChar char="•"/>
            </a:pPr>
            <a:endParaRPr lang="fr-FR" dirty="0" smtClean="0"/>
          </a:p>
          <a:p>
            <a:pPr lvl="1"/>
            <a:endParaRPr lang="fr-FR"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31</a:t>
            </a:fld>
            <a:endParaRPr lang="fr-FR" altLang="fr-FR" dirty="0">
              <a:solidFill>
                <a:srgbClr val="000000"/>
              </a:solidFill>
            </a:endParaRPr>
          </a:p>
        </p:txBody>
      </p:sp>
    </p:spTree>
    <p:extLst>
      <p:ext uri="{BB962C8B-B14F-4D97-AF65-F5344CB8AC3E}">
        <p14:creationId xmlns:p14="http://schemas.microsoft.com/office/powerpoint/2010/main" val="1430696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0" y="0"/>
            <a:ext cx="10972800" cy="955964"/>
          </a:xfrm>
        </p:spPr>
        <p:txBody>
          <a:bodyPr/>
          <a:lstStyle/>
          <a:p>
            <a:r>
              <a:rPr lang="fr-FR" dirty="0" smtClean="0"/>
              <a:t>Formation</a:t>
            </a:r>
            <a:endParaRPr lang="fr-FR" dirty="0"/>
          </a:p>
        </p:txBody>
      </p:sp>
      <p:sp>
        <p:nvSpPr>
          <p:cNvPr id="3" name="Espace réservé du contenu 2"/>
          <p:cNvSpPr>
            <a:spLocks noGrp="1"/>
          </p:cNvSpPr>
          <p:nvPr>
            <p:ph idx="1"/>
          </p:nvPr>
        </p:nvSpPr>
        <p:spPr/>
        <p:txBody>
          <a:bodyPr/>
          <a:lstStyle/>
          <a:p>
            <a:pPr>
              <a:lnSpc>
                <a:spcPct val="107000"/>
              </a:lnSpc>
              <a:spcAft>
                <a:spcPts val="800"/>
              </a:spcAft>
            </a:pPr>
            <a:r>
              <a:rPr lang="fr-FR" sz="2400" u="sng" dirty="0">
                <a:ea typeface="Calibri"/>
                <a:cs typeface="Times New Roman"/>
              </a:rPr>
              <a:t>Chef d’équipe</a:t>
            </a:r>
            <a:r>
              <a:rPr lang="fr-FR" sz="2400" dirty="0">
                <a:ea typeface="Calibri"/>
                <a:cs typeface="Times New Roman"/>
              </a:rPr>
              <a:t> : L’utilisation des explosimètres et caméras thermiques figure déjà dans le stage actuel FAA chef d’équipe (volume horaire 1h30 jour 1) tout comme le module procédure et interventions feux de cheminée (volume horaire 1h15 jour 2).</a:t>
            </a:r>
            <a:endParaRPr lang="fr-FR" sz="2400" dirty="0">
              <a:latin typeface="Calibri"/>
              <a:ea typeface="Calibri"/>
              <a:cs typeface="Times New Roman"/>
            </a:endParaRPr>
          </a:p>
          <a:p>
            <a:pPr>
              <a:lnSpc>
                <a:spcPct val="107000"/>
              </a:lnSpc>
              <a:spcAft>
                <a:spcPts val="800"/>
              </a:spcAft>
            </a:pPr>
            <a:r>
              <a:rPr lang="fr-FR" sz="2400" u="sng" dirty="0">
                <a:ea typeface="Calibri"/>
                <a:cs typeface="Times New Roman"/>
              </a:rPr>
              <a:t>Chef d’agrès 1 équipe</a:t>
            </a:r>
            <a:r>
              <a:rPr lang="fr-FR" sz="2400" dirty="0">
                <a:ea typeface="Calibri"/>
                <a:cs typeface="Times New Roman"/>
              </a:rPr>
              <a:t> : les messages opérationnels étant inclus dans le module transverse chef d’agrès 1 équipe, le support de cours intègre désormais la messagerie spécifique aux feux de cheminée. Le module feux de cheminée est déjà intégré à la formation chef d’agrès SPV INC 1 équipe (volume horaire de 2h jour 2). Il conviendra d’y adjoindre des mises en applications des connaissances lors des jours 3 et 4</a:t>
            </a:r>
            <a:r>
              <a:rPr lang="fr-FR" sz="2800" dirty="0">
                <a:ea typeface="Calibri"/>
                <a:cs typeface="Times New Roman"/>
              </a:rPr>
              <a:t>. </a:t>
            </a:r>
            <a:endParaRPr lang="fr-FR" sz="2800" dirty="0">
              <a:latin typeface="Calibri"/>
              <a:ea typeface="Calibri"/>
              <a:cs typeface="Times New Roman"/>
            </a:endParaRPr>
          </a:p>
          <a:p>
            <a:endParaRPr lang="fr-FR" sz="1800" dirty="0"/>
          </a:p>
        </p:txBody>
      </p:sp>
      <p:sp>
        <p:nvSpPr>
          <p:cNvPr id="4" name="Espace réservé du numéro de diapositive 3"/>
          <p:cNvSpPr>
            <a:spLocks noGrp="1"/>
          </p:cNvSpPr>
          <p:nvPr>
            <p:ph type="sldNum" sz="quarter" idx="12"/>
          </p:nvPr>
        </p:nvSpPr>
        <p:spPr/>
        <p:txBody>
          <a:bodyPr/>
          <a:lstStyle/>
          <a:p>
            <a:pPr fontAlgn="base">
              <a:spcBef>
                <a:spcPct val="0"/>
              </a:spcBef>
              <a:spcAft>
                <a:spcPct val="0"/>
              </a:spcAft>
            </a:pPr>
            <a:fld id="{5546BACF-F90D-4DCE-B5B1-D74A24F4A641}" type="slidenum">
              <a:rPr lang="fr-FR" altLang="fr-FR" smtClean="0">
                <a:solidFill>
                  <a:srgbClr val="000000"/>
                </a:solidFill>
              </a:rPr>
              <a:pPr fontAlgn="base">
                <a:spcBef>
                  <a:spcPct val="0"/>
                </a:spcBef>
                <a:spcAft>
                  <a:spcPct val="0"/>
                </a:spcAft>
              </a:pPr>
              <a:t>4</a:t>
            </a:fld>
            <a:endParaRPr lang="fr-FR" altLang="fr-FR" dirty="0">
              <a:solidFill>
                <a:srgbClr val="000000"/>
              </a:solidFill>
            </a:endParaRPr>
          </a:p>
        </p:txBody>
      </p:sp>
    </p:spTree>
    <p:extLst>
      <p:ext uri="{BB962C8B-B14F-4D97-AF65-F5344CB8AC3E}">
        <p14:creationId xmlns:p14="http://schemas.microsoft.com/office/powerpoint/2010/main" val="901710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600" dirty="0"/>
              <a:t>Généralités et risques liés au FDC</a:t>
            </a:r>
          </a:p>
        </p:txBody>
      </p:sp>
      <p:sp>
        <p:nvSpPr>
          <p:cNvPr id="24" name="ZoneTexte 23"/>
          <p:cNvSpPr txBox="1"/>
          <p:nvPr/>
        </p:nvSpPr>
        <p:spPr>
          <a:xfrm>
            <a:off x="196553" y="1273323"/>
            <a:ext cx="11385847" cy="5909310"/>
          </a:xfrm>
          <a:prstGeom prst="rect">
            <a:avLst/>
          </a:prstGeom>
          <a:noFill/>
        </p:spPr>
        <p:txBody>
          <a:bodyPr wrap="square" rtlCol="0">
            <a:spAutoFit/>
          </a:bodyPr>
          <a:lstStyle/>
          <a:p>
            <a:pPr marL="285750" indent="-285750">
              <a:buFont typeface="Arial" panose="020B0604020202020204" pitchFamily="34" charset="0"/>
              <a:buChar char="•"/>
            </a:pPr>
            <a:r>
              <a:rPr lang="fr-FR" b="1" u="sng" dirty="0" smtClean="0"/>
              <a:t>Généralités sur les feux de cheminées</a:t>
            </a:r>
          </a:p>
          <a:p>
            <a:pPr marL="1200150" lvl="2" indent="-285750">
              <a:buFont typeface="Arial" panose="020B0604020202020204" pitchFamily="34" charset="0"/>
              <a:buChar char="•"/>
            </a:pPr>
            <a:r>
              <a:rPr lang="fr-FR" dirty="0" smtClean="0"/>
              <a:t>En Haute-Saône, </a:t>
            </a:r>
            <a:r>
              <a:rPr lang="fr-FR" b="1" dirty="0" smtClean="0">
                <a:solidFill>
                  <a:srgbClr val="00B050"/>
                </a:solidFill>
              </a:rPr>
              <a:t>2éme type </a:t>
            </a:r>
            <a:r>
              <a:rPr lang="fr-FR" dirty="0" smtClean="0"/>
              <a:t>de feu traité par les SP </a:t>
            </a:r>
            <a:r>
              <a:rPr lang="fr-FR" b="1" dirty="0" smtClean="0">
                <a:solidFill>
                  <a:srgbClr val="00B050"/>
                </a:solidFill>
              </a:rPr>
              <a:t>400 inter/an </a:t>
            </a:r>
            <a:r>
              <a:rPr lang="fr-FR" dirty="0" smtClean="0"/>
              <a:t>;</a:t>
            </a:r>
          </a:p>
          <a:p>
            <a:pPr marL="1200150" lvl="2" indent="-285750">
              <a:buFont typeface="Arial" panose="020B0604020202020204" pitchFamily="34" charset="0"/>
              <a:buChar char="•"/>
            </a:pPr>
            <a:r>
              <a:rPr lang="fr-FR" b="1" dirty="0" smtClean="0">
                <a:solidFill>
                  <a:srgbClr val="FF0000"/>
                </a:solidFill>
              </a:rPr>
              <a:t>Incendie</a:t>
            </a:r>
            <a:r>
              <a:rPr lang="fr-FR" dirty="0" smtClean="0"/>
              <a:t> existant hors du foyer principal dans le conduit de fumée;</a:t>
            </a:r>
          </a:p>
          <a:p>
            <a:pPr marL="1200150" lvl="2" indent="-285750">
              <a:buFont typeface="Arial" panose="020B0604020202020204" pitchFamily="34" charset="0"/>
              <a:buChar char="•"/>
            </a:pPr>
            <a:r>
              <a:rPr lang="fr-FR" b="1" dirty="0" smtClean="0">
                <a:solidFill>
                  <a:srgbClr val="FF0000"/>
                </a:solidFill>
              </a:rPr>
              <a:t>Inflammation</a:t>
            </a:r>
            <a:r>
              <a:rPr lang="fr-FR" dirty="0" smtClean="0"/>
              <a:t> des dépôts de combustion;</a:t>
            </a:r>
          </a:p>
          <a:p>
            <a:pPr marL="1200150" lvl="2" indent="-285750">
              <a:buFont typeface="Arial" panose="020B0604020202020204" pitchFamily="34" charset="0"/>
              <a:buChar char="•"/>
            </a:pPr>
            <a:r>
              <a:rPr lang="fr-FR" dirty="0" smtClean="0"/>
              <a:t>Principales interventions entrainant des contentieux envers le SDIS. </a:t>
            </a:r>
          </a:p>
          <a:p>
            <a:pPr lvl="2"/>
            <a:endParaRPr lang="fr-FR" dirty="0"/>
          </a:p>
          <a:p>
            <a:pPr marL="285750" lvl="2" indent="-285750">
              <a:buFont typeface="Arial" panose="020B0604020202020204" pitchFamily="34" charset="0"/>
              <a:buChar char="•"/>
            </a:pPr>
            <a:r>
              <a:rPr lang="fr-FR" b="1" u="sng" dirty="0" smtClean="0">
                <a:solidFill>
                  <a:srgbClr val="FF0000"/>
                </a:solidFill>
              </a:rPr>
              <a:t>Risques principaux </a:t>
            </a:r>
            <a:r>
              <a:rPr lang="fr-FR" b="1" dirty="0" smtClean="0">
                <a:solidFill>
                  <a:srgbClr val="FF0000"/>
                </a:solidFill>
              </a:rPr>
              <a:t>: </a:t>
            </a:r>
          </a:p>
          <a:p>
            <a:pPr marL="742950" lvl="3" indent="-285750">
              <a:buFont typeface="Arial" panose="020B0604020202020204" pitchFamily="34" charset="0"/>
              <a:buChar char="•"/>
            </a:pPr>
            <a:r>
              <a:rPr lang="fr-FR" b="1" u="sng" dirty="0" smtClean="0"/>
              <a:t>Pour les habitants </a:t>
            </a:r>
            <a:r>
              <a:rPr lang="fr-FR" b="1" dirty="0" smtClean="0"/>
              <a:t>: </a:t>
            </a:r>
          </a:p>
          <a:p>
            <a:pPr marL="1200150" lvl="4" indent="-285750">
              <a:buFont typeface="Arial" panose="020B0604020202020204" pitchFamily="34" charset="0"/>
              <a:buChar char="•"/>
            </a:pPr>
            <a:r>
              <a:rPr lang="fr-FR" dirty="0" smtClean="0">
                <a:solidFill>
                  <a:srgbClr val="FF0000"/>
                </a:solidFill>
              </a:rPr>
              <a:t>Brûlures,</a:t>
            </a:r>
          </a:p>
          <a:p>
            <a:pPr marL="1200150" lvl="4" indent="-285750">
              <a:buFont typeface="Arial" panose="020B0604020202020204" pitchFamily="34" charset="0"/>
              <a:buChar char="•"/>
            </a:pPr>
            <a:r>
              <a:rPr lang="fr-FR" dirty="0" smtClean="0">
                <a:solidFill>
                  <a:srgbClr val="FF0000"/>
                </a:solidFill>
              </a:rPr>
              <a:t>Intoxications;</a:t>
            </a:r>
          </a:p>
          <a:p>
            <a:pPr marL="1200150" lvl="4" indent="-285750">
              <a:buFont typeface="Arial" panose="020B0604020202020204" pitchFamily="34" charset="0"/>
              <a:buChar char="•"/>
            </a:pPr>
            <a:r>
              <a:rPr lang="fr-FR" dirty="0" smtClean="0">
                <a:solidFill>
                  <a:srgbClr val="FF0000"/>
                </a:solidFill>
              </a:rPr>
              <a:t>Stress</a:t>
            </a:r>
          </a:p>
          <a:p>
            <a:pPr marL="717550" lvl="4" indent="-285750">
              <a:buFont typeface="Arial" panose="020B0604020202020204" pitchFamily="34" charset="0"/>
              <a:buChar char="•"/>
            </a:pPr>
            <a:r>
              <a:rPr lang="fr-FR" b="1" u="sng" dirty="0" smtClean="0"/>
              <a:t>Pour les intervenants </a:t>
            </a:r>
            <a:r>
              <a:rPr lang="fr-FR" b="1" dirty="0" smtClean="0"/>
              <a:t>:</a:t>
            </a:r>
          </a:p>
          <a:p>
            <a:pPr marL="1174750" lvl="5" indent="-285750">
              <a:buFont typeface="Arial" panose="020B0604020202020204" pitchFamily="34" charset="0"/>
              <a:buChar char="•"/>
            </a:pPr>
            <a:r>
              <a:rPr lang="fr-FR" dirty="0" smtClean="0">
                <a:solidFill>
                  <a:srgbClr val="FF0000"/>
                </a:solidFill>
              </a:rPr>
              <a:t>Brûlures,</a:t>
            </a:r>
          </a:p>
          <a:p>
            <a:pPr marL="1174750" lvl="5" indent="-285750">
              <a:buFont typeface="Arial" panose="020B0604020202020204" pitchFamily="34" charset="0"/>
              <a:buChar char="•"/>
            </a:pPr>
            <a:r>
              <a:rPr lang="fr-FR" dirty="0" smtClean="0">
                <a:solidFill>
                  <a:srgbClr val="FF0000"/>
                </a:solidFill>
              </a:rPr>
              <a:t>Intoxications,</a:t>
            </a:r>
          </a:p>
          <a:p>
            <a:pPr marL="1174750" lvl="5" indent="-285750">
              <a:buFont typeface="Arial" panose="020B0604020202020204" pitchFamily="34" charset="0"/>
              <a:buChar char="•"/>
            </a:pPr>
            <a:r>
              <a:rPr lang="fr-FR" dirty="0" smtClean="0">
                <a:solidFill>
                  <a:srgbClr val="FF0000"/>
                </a:solidFill>
              </a:rPr>
              <a:t>Chutes;</a:t>
            </a:r>
          </a:p>
          <a:p>
            <a:pPr marL="717550" lvl="5" indent="-285750">
              <a:buFont typeface="Arial" panose="020B0604020202020204" pitchFamily="34" charset="0"/>
              <a:buChar char="•"/>
            </a:pPr>
            <a:r>
              <a:rPr lang="fr-FR" b="1" u="sng" dirty="0" smtClean="0"/>
              <a:t>Pour les biens</a:t>
            </a:r>
          </a:p>
          <a:p>
            <a:pPr marL="1174750" lvl="6" indent="-285750">
              <a:buFont typeface="Arial" panose="020B0604020202020204" pitchFamily="34" charset="0"/>
              <a:buChar char="•"/>
            </a:pPr>
            <a:r>
              <a:rPr lang="fr-FR" dirty="0" smtClean="0">
                <a:solidFill>
                  <a:srgbClr val="FF0000"/>
                </a:solidFill>
              </a:rPr>
              <a:t>Propagation,</a:t>
            </a:r>
          </a:p>
          <a:p>
            <a:pPr marL="1174750" lvl="6" indent="-285750">
              <a:buFont typeface="Arial" panose="020B0604020202020204" pitchFamily="34" charset="0"/>
              <a:buChar char="•"/>
            </a:pPr>
            <a:r>
              <a:rPr lang="fr-FR" dirty="0" smtClean="0">
                <a:solidFill>
                  <a:srgbClr val="FF0000"/>
                </a:solidFill>
              </a:rPr>
              <a:t>Destruction par les intervenants </a:t>
            </a:r>
            <a:r>
              <a:rPr lang="fr-FR" dirty="0" smtClean="0"/>
              <a:t>( Volontaire (trouées) ou involontaire )</a:t>
            </a:r>
          </a:p>
          <a:p>
            <a:pPr marL="1174750" lvl="6" indent="-285750">
              <a:buFont typeface="Arial" panose="020B0604020202020204" pitchFamily="34" charset="0"/>
              <a:buChar char="•"/>
            </a:pPr>
            <a:r>
              <a:rPr lang="fr-FR" dirty="0" smtClean="0">
                <a:solidFill>
                  <a:srgbClr val="FF0000"/>
                </a:solidFill>
              </a:rPr>
              <a:t>Destruction </a:t>
            </a:r>
            <a:r>
              <a:rPr lang="fr-FR" dirty="0" smtClean="0"/>
              <a:t>d’un moyen de chauffage.</a:t>
            </a:r>
          </a:p>
          <a:p>
            <a:pPr marL="538163"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5449" y="1119498"/>
            <a:ext cx="3831365" cy="2554243"/>
          </a:xfrm>
          <a:prstGeom prst="rect">
            <a:avLst/>
          </a:prstGeom>
        </p:spPr>
      </p:pic>
    </p:spTree>
    <p:extLst>
      <p:ext uri="{BB962C8B-B14F-4D97-AF65-F5344CB8AC3E}">
        <p14:creationId xmlns:p14="http://schemas.microsoft.com/office/powerpoint/2010/main" val="23439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xEl>
                                              <p:pRg st="13" end="13"/>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4">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4">
                                            <p:txEl>
                                              <p:pRg st="16" end="16"/>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xEl>
                                              <p:pRg st="17" end="17"/>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a:t>
            </a:r>
            <a:r>
              <a:rPr lang="fr-FR" sz="3000" dirty="0" smtClean="0"/>
              <a:t>bâtimentaires </a:t>
            </a:r>
            <a:r>
              <a:rPr lang="fr-FR" sz="3000" dirty="0"/>
              <a:t>et relatives aux cheminées</a:t>
            </a:r>
          </a:p>
        </p:txBody>
      </p:sp>
      <p:sp>
        <p:nvSpPr>
          <p:cNvPr id="5" name="Rectangle 2"/>
          <p:cNvSpPr>
            <a:spLocks noChangeArrowheads="1"/>
          </p:cNvSpPr>
          <p:nvPr/>
        </p:nvSpPr>
        <p:spPr bwMode="auto">
          <a:xfrm>
            <a:off x="3596054"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413" y="1378949"/>
            <a:ext cx="5523308" cy="5462389"/>
          </a:xfrm>
          <a:prstGeom prst="rect">
            <a:avLst/>
          </a:prstGeom>
        </p:spPr>
      </p:pic>
      <p:grpSp>
        <p:nvGrpSpPr>
          <p:cNvPr id="22" name="Groupe 21"/>
          <p:cNvGrpSpPr/>
          <p:nvPr/>
        </p:nvGrpSpPr>
        <p:grpSpPr>
          <a:xfrm>
            <a:off x="294808" y="1077913"/>
            <a:ext cx="11105282" cy="5780087"/>
            <a:chOff x="611002" y="1077913"/>
            <a:chExt cx="11105282" cy="5780087"/>
          </a:xfrm>
        </p:grpSpPr>
        <p:grpSp>
          <p:nvGrpSpPr>
            <p:cNvPr id="8" name="Groupe 7"/>
            <p:cNvGrpSpPr/>
            <p:nvPr/>
          </p:nvGrpSpPr>
          <p:grpSpPr>
            <a:xfrm>
              <a:off x="611002" y="1077913"/>
              <a:ext cx="8212456" cy="5780087"/>
              <a:chOff x="611002" y="1077913"/>
              <a:chExt cx="8212456" cy="5780087"/>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422658" y="457200"/>
                <a:ext cx="5780087" cy="7021513"/>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11002" y="1589517"/>
                <a:ext cx="3511743" cy="1200329"/>
              </a:xfrm>
              <a:prstGeom prst="rect">
                <a:avLst/>
              </a:prstGeom>
              <a:solidFill>
                <a:schemeClr val="bg1"/>
              </a:solidFill>
            </p:spPr>
            <p:txBody>
              <a:bodyPr wrap="square" rtlCol="0">
                <a:spAutoFit/>
              </a:bodyPr>
              <a:lstStyle/>
              <a:p>
                <a:pPr algn="ctr"/>
                <a:r>
                  <a:rPr lang="fr-FR" dirty="0" smtClean="0"/>
                  <a:t>Zone de fort danger, dû au choc thermique entre le froid de l’extérieur et la chaleur du conduit</a:t>
                </a:r>
                <a:endParaRPr lang="fr-FR" dirty="0"/>
              </a:p>
            </p:txBody>
          </p:sp>
          <p:sp>
            <p:nvSpPr>
              <p:cNvPr id="9" name="ZoneTexte 8"/>
              <p:cNvSpPr txBox="1"/>
              <p:nvPr/>
            </p:nvSpPr>
            <p:spPr>
              <a:xfrm>
                <a:off x="611002" y="3048014"/>
                <a:ext cx="3511743" cy="1200329"/>
              </a:xfrm>
              <a:prstGeom prst="rect">
                <a:avLst/>
              </a:prstGeom>
              <a:solidFill>
                <a:schemeClr val="bg1"/>
              </a:solidFill>
            </p:spPr>
            <p:txBody>
              <a:bodyPr wrap="square" rtlCol="0">
                <a:spAutoFit/>
              </a:bodyPr>
              <a:lstStyle/>
              <a:p>
                <a:pPr algn="ctr"/>
                <a:r>
                  <a:rPr lang="fr-FR" dirty="0" smtClean="0"/>
                  <a:t>Risque d’incendie dû à la conduction si contact entre le conduit et le plancher ou autres matériaux</a:t>
                </a:r>
                <a:endParaRPr lang="fr-FR" dirty="0"/>
              </a:p>
            </p:txBody>
          </p:sp>
          <p:sp>
            <p:nvSpPr>
              <p:cNvPr id="11" name="ZoneTexte 10"/>
              <p:cNvSpPr txBox="1"/>
              <p:nvPr/>
            </p:nvSpPr>
            <p:spPr>
              <a:xfrm>
                <a:off x="1375194" y="5044896"/>
                <a:ext cx="2581510" cy="1200329"/>
              </a:xfrm>
              <a:prstGeom prst="rect">
                <a:avLst/>
              </a:prstGeom>
              <a:solidFill>
                <a:schemeClr val="bg1"/>
              </a:solidFill>
            </p:spPr>
            <p:txBody>
              <a:bodyPr wrap="square" rtlCol="0">
                <a:spAutoFit/>
              </a:bodyPr>
              <a:lstStyle/>
              <a:p>
                <a:pPr algn="ctr"/>
                <a:r>
                  <a:rPr lang="fr-FR" dirty="0" smtClean="0"/>
                  <a:t>Zone de danger, si conduit bouché alors accumulation de fumée à l’intérieur de la pièce</a:t>
                </a:r>
                <a:endParaRPr lang="fr-FR" dirty="0"/>
              </a:p>
            </p:txBody>
          </p:sp>
          <p:sp>
            <p:nvSpPr>
              <p:cNvPr id="7" name="Rectangle 6"/>
              <p:cNvSpPr/>
              <p:nvPr/>
            </p:nvSpPr>
            <p:spPr>
              <a:xfrm>
                <a:off x="1683521" y="6178609"/>
                <a:ext cx="1820255" cy="3589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1" name="ZoneTexte 20"/>
            <p:cNvSpPr txBox="1"/>
            <p:nvPr/>
          </p:nvSpPr>
          <p:spPr>
            <a:xfrm>
              <a:off x="7144284" y="4332718"/>
              <a:ext cx="4572000" cy="646331"/>
            </a:xfrm>
            <a:prstGeom prst="rect">
              <a:avLst/>
            </a:prstGeom>
            <a:solidFill>
              <a:schemeClr val="bg1"/>
            </a:solidFill>
          </p:spPr>
          <p:txBody>
            <a:bodyPr wrap="square" rtlCol="0">
              <a:spAutoFit/>
            </a:bodyPr>
            <a:lstStyle/>
            <a:p>
              <a:r>
                <a:rPr lang="fr-FR" dirty="0" smtClean="0"/>
                <a:t>Conduit de cheminée : risque de fissuration dégagement de gaz, de fumées</a:t>
              </a:r>
              <a:endParaRPr lang="fr-FR" dirty="0"/>
            </a:p>
          </p:txBody>
        </p:sp>
      </p:grpSp>
      <p:sp>
        <p:nvSpPr>
          <p:cNvPr id="2" name="ZoneTexte 1"/>
          <p:cNvSpPr txBox="1"/>
          <p:nvPr/>
        </p:nvSpPr>
        <p:spPr>
          <a:xfrm>
            <a:off x="84311" y="1055783"/>
            <a:ext cx="3728566" cy="646331"/>
          </a:xfrm>
          <a:prstGeom prst="rect">
            <a:avLst/>
          </a:prstGeom>
          <a:noFill/>
        </p:spPr>
        <p:txBody>
          <a:bodyPr wrap="square" rtlCol="0">
            <a:spAutoFit/>
          </a:bodyPr>
          <a:lstStyle/>
          <a:p>
            <a:r>
              <a:rPr lang="fr-FR" b="1" dirty="0" smtClean="0"/>
              <a:t>Connaissances bâtimentaires : </a:t>
            </a:r>
          </a:p>
          <a:p>
            <a:endParaRPr lang="fr-FR" b="1" dirty="0"/>
          </a:p>
        </p:txBody>
      </p:sp>
    </p:spTree>
    <p:extLst>
      <p:ext uri="{BB962C8B-B14F-4D97-AF65-F5344CB8AC3E}">
        <p14:creationId xmlns:p14="http://schemas.microsoft.com/office/powerpoint/2010/main" val="24427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a:t>
            </a:r>
            <a:r>
              <a:rPr lang="fr-FR" sz="3000" dirty="0" smtClean="0"/>
              <a:t>bâtimentaires </a:t>
            </a:r>
            <a:r>
              <a:rPr lang="fr-FR" sz="3000" dirty="0"/>
              <a:t>et relatives aux cheminées</a:t>
            </a:r>
          </a:p>
        </p:txBody>
      </p:sp>
      <p:sp>
        <p:nvSpPr>
          <p:cNvPr id="2" name="ZoneTexte 1"/>
          <p:cNvSpPr txBox="1"/>
          <p:nvPr/>
        </p:nvSpPr>
        <p:spPr>
          <a:xfrm>
            <a:off x="435836" y="1384419"/>
            <a:ext cx="10494235" cy="646331"/>
          </a:xfrm>
          <a:prstGeom prst="rect">
            <a:avLst/>
          </a:prstGeom>
          <a:noFill/>
        </p:spPr>
        <p:txBody>
          <a:bodyPr wrap="square" rtlCol="0">
            <a:spAutoFit/>
          </a:bodyPr>
          <a:lstStyle/>
          <a:p>
            <a:r>
              <a:rPr lang="fr-FR" b="1" dirty="0" smtClean="0"/>
              <a:t>Connaissances sur les foyers : </a:t>
            </a:r>
          </a:p>
          <a:p>
            <a:pPr marL="803275">
              <a:buFont typeface="+mj-lt"/>
              <a:buAutoNum type="arabicPeriod"/>
            </a:pPr>
            <a:r>
              <a:rPr lang="fr-FR" b="1" dirty="0" smtClean="0"/>
              <a:t>Ordinaires:</a:t>
            </a:r>
            <a:endParaRPr lang="fr-FR" b="1"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36" y="2364037"/>
            <a:ext cx="3760773" cy="3760773"/>
          </a:xfrm>
          <a:prstGeom prst="rect">
            <a:avLst/>
          </a:prstGeom>
        </p:spPr>
      </p:pic>
      <p:sp>
        <p:nvSpPr>
          <p:cNvPr id="5" name="ZoneTexte 4"/>
          <p:cNvSpPr txBox="1"/>
          <p:nvPr/>
        </p:nvSpPr>
        <p:spPr>
          <a:xfrm>
            <a:off x="897933" y="6208517"/>
            <a:ext cx="3298676" cy="369332"/>
          </a:xfrm>
          <a:prstGeom prst="rect">
            <a:avLst/>
          </a:prstGeom>
          <a:noFill/>
        </p:spPr>
        <p:txBody>
          <a:bodyPr wrap="square" rtlCol="0">
            <a:spAutoFit/>
          </a:bodyPr>
          <a:lstStyle/>
          <a:p>
            <a:r>
              <a:rPr lang="fr-FR" dirty="0" smtClean="0"/>
              <a:t>Âtre : ouvert ou fermé</a:t>
            </a:r>
            <a:endParaRPr lang="fr-FR" dirty="0"/>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003" y="2643143"/>
            <a:ext cx="2352675" cy="2819400"/>
          </a:xfrm>
          <a:prstGeom prst="rect">
            <a:avLst/>
          </a:prstGeom>
        </p:spPr>
      </p:pic>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424" y="2261487"/>
            <a:ext cx="3570540" cy="3570540"/>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7600" y="2902207"/>
            <a:ext cx="3431973" cy="2289099"/>
          </a:xfrm>
          <a:prstGeom prst="rect">
            <a:avLst/>
          </a:prstGeom>
        </p:spPr>
      </p:pic>
      <p:sp>
        <p:nvSpPr>
          <p:cNvPr id="12" name="ZoneTexte 11"/>
          <p:cNvSpPr txBox="1"/>
          <p:nvPr/>
        </p:nvSpPr>
        <p:spPr>
          <a:xfrm>
            <a:off x="5126677" y="6076055"/>
            <a:ext cx="3298676" cy="369332"/>
          </a:xfrm>
          <a:prstGeom prst="rect">
            <a:avLst/>
          </a:prstGeom>
          <a:noFill/>
        </p:spPr>
        <p:txBody>
          <a:bodyPr wrap="square" rtlCol="0">
            <a:spAutoFit/>
          </a:bodyPr>
          <a:lstStyle/>
          <a:p>
            <a:r>
              <a:rPr lang="fr-FR" dirty="0" smtClean="0"/>
              <a:t>Poêle : à bois ou granulé</a:t>
            </a:r>
            <a:endParaRPr lang="fr-FR" dirty="0"/>
          </a:p>
        </p:txBody>
      </p:sp>
      <p:sp>
        <p:nvSpPr>
          <p:cNvPr id="13" name="ZoneTexte 12"/>
          <p:cNvSpPr txBox="1"/>
          <p:nvPr/>
        </p:nvSpPr>
        <p:spPr>
          <a:xfrm>
            <a:off x="8987951" y="5647360"/>
            <a:ext cx="3298676" cy="646331"/>
          </a:xfrm>
          <a:prstGeom prst="rect">
            <a:avLst/>
          </a:prstGeom>
          <a:noFill/>
        </p:spPr>
        <p:txBody>
          <a:bodyPr wrap="square" rtlCol="0">
            <a:spAutoFit/>
          </a:bodyPr>
          <a:lstStyle/>
          <a:p>
            <a:r>
              <a:rPr lang="fr-FR" dirty="0" smtClean="0"/>
              <a:t>Chaudière : à bois, granulé gaz, fuel…</a:t>
            </a:r>
            <a:endParaRPr lang="fr-FR" dirty="0"/>
          </a:p>
        </p:txBody>
      </p:sp>
    </p:spTree>
    <p:extLst>
      <p:ext uri="{BB962C8B-B14F-4D97-AF65-F5344CB8AC3E}">
        <p14:creationId xmlns:p14="http://schemas.microsoft.com/office/powerpoint/2010/main" val="240092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985615" y="-1"/>
            <a:ext cx="10972800" cy="1051133"/>
          </a:xfrm>
        </p:spPr>
        <p:txBody>
          <a:bodyPr/>
          <a:lstStyle/>
          <a:p>
            <a:r>
              <a:rPr lang="fr-FR" sz="3000" dirty="0"/>
              <a:t>Connaissances bâtimentaires et relatives aux cheminées</a:t>
            </a:r>
          </a:p>
        </p:txBody>
      </p:sp>
      <p:sp>
        <p:nvSpPr>
          <p:cNvPr id="2" name="ZoneTexte 1"/>
          <p:cNvSpPr txBox="1"/>
          <p:nvPr/>
        </p:nvSpPr>
        <p:spPr>
          <a:xfrm>
            <a:off x="435836" y="1384419"/>
            <a:ext cx="10494235" cy="646331"/>
          </a:xfrm>
          <a:prstGeom prst="rect">
            <a:avLst/>
          </a:prstGeom>
          <a:noFill/>
        </p:spPr>
        <p:txBody>
          <a:bodyPr wrap="square" rtlCol="0">
            <a:spAutoFit/>
          </a:bodyPr>
          <a:lstStyle/>
          <a:p>
            <a:r>
              <a:rPr lang="fr-FR" b="1" dirty="0" smtClean="0"/>
              <a:t>Connaissances sur les foyers :</a:t>
            </a:r>
          </a:p>
          <a:p>
            <a:r>
              <a:rPr lang="fr-FR" b="1" dirty="0"/>
              <a:t>	</a:t>
            </a:r>
            <a:r>
              <a:rPr lang="fr-FR" b="1" dirty="0" smtClean="0"/>
              <a:t>2. Industriels</a:t>
            </a: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353" y="2030750"/>
            <a:ext cx="9601200" cy="4755140"/>
          </a:xfrm>
          <a:prstGeom prst="rect">
            <a:avLst/>
          </a:prstGeom>
        </p:spPr>
      </p:pic>
    </p:spTree>
    <p:extLst>
      <p:ext uri="{BB962C8B-B14F-4D97-AF65-F5344CB8AC3E}">
        <p14:creationId xmlns:p14="http://schemas.microsoft.com/office/powerpoint/2010/main" val="411286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A8AFE7-3293-46B0-A798-9466412EA4BD}" type="slidenum">
              <a:rPr kumimoji="0" lang="fr-FR" altLang="fr-FR"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fr-FR" altLang="fr-FR" sz="14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 name="Titre 2"/>
          <p:cNvSpPr>
            <a:spLocks noGrp="1"/>
          </p:cNvSpPr>
          <p:nvPr>
            <p:ph type="title"/>
          </p:nvPr>
        </p:nvSpPr>
        <p:spPr>
          <a:xfrm>
            <a:off x="1269451" y="-45174"/>
            <a:ext cx="10972800" cy="1051133"/>
          </a:xfrm>
        </p:spPr>
        <p:txBody>
          <a:bodyPr/>
          <a:lstStyle/>
          <a:p>
            <a:r>
              <a:rPr lang="fr-FR" sz="3000" dirty="0"/>
              <a:t>Connaissances bâtimentaires et relatives aux cheminées</a:t>
            </a:r>
          </a:p>
        </p:txBody>
      </p:sp>
      <p:sp>
        <p:nvSpPr>
          <p:cNvPr id="2" name="ZoneTexte 1"/>
          <p:cNvSpPr txBox="1"/>
          <p:nvPr/>
        </p:nvSpPr>
        <p:spPr>
          <a:xfrm>
            <a:off x="410198" y="1104140"/>
            <a:ext cx="10494235" cy="1754326"/>
          </a:xfrm>
          <a:prstGeom prst="rect">
            <a:avLst/>
          </a:prstGeom>
          <a:noFill/>
        </p:spPr>
        <p:txBody>
          <a:bodyPr wrap="square" rtlCol="0">
            <a:spAutoFit/>
          </a:bodyPr>
          <a:lstStyle/>
          <a:p>
            <a:r>
              <a:rPr lang="fr-FR" b="1" dirty="0" smtClean="0"/>
              <a:t>Connaissances sur les conduits :</a:t>
            </a:r>
          </a:p>
          <a:p>
            <a:endParaRPr lang="fr-FR" sz="1400" b="1" dirty="0" smtClean="0"/>
          </a:p>
          <a:p>
            <a:r>
              <a:rPr lang="fr-FR" b="1" dirty="0" smtClean="0"/>
              <a:t>	</a:t>
            </a:r>
            <a:r>
              <a:rPr lang="fr-FR" dirty="0" smtClean="0"/>
              <a:t>Les conduits de fumée sont destinés à </a:t>
            </a:r>
            <a:r>
              <a:rPr lang="fr-FR" b="1" dirty="0" smtClean="0"/>
              <a:t>évacuer les produits de combustion</a:t>
            </a:r>
            <a:r>
              <a:rPr lang="fr-FR" dirty="0" smtClean="0"/>
              <a:t> produits dans le foyer. Il a son origine le plus souvent dans un local situé </a:t>
            </a:r>
            <a:r>
              <a:rPr lang="fr-FR" b="1" dirty="0" smtClean="0"/>
              <a:t>au même niveau</a:t>
            </a:r>
            <a:r>
              <a:rPr lang="fr-FR" dirty="0" smtClean="0"/>
              <a:t> que le foyer, ou à un </a:t>
            </a:r>
            <a:r>
              <a:rPr lang="fr-FR" b="1" dirty="0" smtClean="0"/>
              <a:t>niveau intermédiaire entre le local et les fondations</a:t>
            </a:r>
            <a:r>
              <a:rPr lang="fr-FR" dirty="0" smtClean="0"/>
              <a:t>. Il prend fin au débouché supérieur dans l’atmosphère. </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98" y="2777830"/>
            <a:ext cx="4227587" cy="394364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5851" y="2530475"/>
            <a:ext cx="3705225" cy="4191000"/>
          </a:xfrm>
          <a:prstGeom prst="rect">
            <a:avLst/>
          </a:prstGeom>
        </p:spPr>
      </p:pic>
      <p:sp>
        <p:nvSpPr>
          <p:cNvPr id="7" name="ZoneTexte 6"/>
          <p:cNvSpPr txBox="1"/>
          <p:nvPr/>
        </p:nvSpPr>
        <p:spPr>
          <a:xfrm>
            <a:off x="1689485" y="6536809"/>
            <a:ext cx="1669011" cy="369332"/>
          </a:xfrm>
          <a:prstGeom prst="rect">
            <a:avLst/>
          </a:prstGeom>
          <a:noFill/>
        </p:spPr>
        <p:txBody>
          <a:bodyPr wrap="square" rtlCol="0">
            <a:spAutoFit/>
          </a:bodyPr>
          <a:lstStyle/>
          <a:p>
            <a:r>
              <a:rPr lang="fr-FR" dirty="0" smtClean="0"/>
              <a:t>Individuel</a:t>
            </a:r>
            <a:endParaRPr lang="fr-FR" dirty="0"/>
          </a:p>
        </p:txBody>
      </p:sp>
      <p:sp>
        <p:nvSpPr>
          <p:cNvPr id="9" name="ZoneTexte 8"/>
          <p:cNvSpPr txBox="1"/>
          <p:nvPr/>
        </p:nvSpPr>
        <p:spPr>
          <a:xfrm>
            <a:off x="7751948" y="6536809"/>
            <a:ext cx="2101353" cy="369332"/>
          </a:xfrm>
          <a:prstGeom prst="rect">
            <a:avLst/>
          </a:prstGeom>
          <a:noFill/>
        </p:spPr>
        <p:txBody>
          <a:bodyPr wrap="square" rtlCol="0">
            <a:spAutoFit/>
          </a:bodyPr>
          <a:lstStyle/>
          <a:p>
            <a:r>
              <a:rPr lang="fr-FR" dirty="0" smtClean="0"/>
              <a:t>Collectif (ou shunt)</a:t>
            </a:r>
            <a:endParaRPr lang="fr-FR" dirty="0"/>
          </a:p>
        </p:txBody>
      </p:sp>
      <p:sp>
        <p:nvSpPr>
          <p:cNvPr id="6" name="Ellipse 5"/>
          <p:cNvSpPr/>
          <p:nvPr/>
        </p:nvSpPr>
        <p:spPr>
          <a:xfrm>
            <a:off x="802106" y="4847056"/>
            <a:ext cx="681789" cy="16362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19643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6" grpId="0" animBg="1"/>
    </p:bldLst>
  </p:timing>
</p:sld>
</file>

<file path=ppt/theme/theme1.xml><?xml version="1.0" encoding="utf-8"?>
<a:theme xmlns:a="http://schemas.openxmlformats.org/drawingml/2006/main" name="1_Conception personnalisée">
  <a:themeElements>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ele sdis">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1204</TotalTime>
  <Words>2164</Words>
  <Application>Microsoft Office PowerPoint</Application>
  <PresentationFormat>Grand écran</PresentationFormat>
  <Paragraphs>322</Paragraphs>
  <Slides>31</Slides>
  <Notes>0</Notes>
  <HiddenSlides>0</HiddenSlides>
  <MMClips>0</MMClips>
  <ScaleCrop>false</ScaleCrop>
  <HeadingPairs>
    <vt:vector size="8" baseType="variant">
      <vt:variant>
        <vt:lpstr>Polices utilisées</vt:lpstr>
      </vt:variant>
      <vt:variant>
        <vt:i4>4</vt:i4>
      </vt:variant>
      <vt:variant>
        <vt:lpstr>Thème</vt:lpstr>
      </vt:variant>
      <vt:variant>
        <vt:i4>2</vt:i4>
      </vt:variant>
      <vt:variant>
        <vt:lpstr>Serveurs OLE incorporés</vt:lpstr>
      </vt:variant>
      <vt:variant>
        <vt:i4>1</vt:i4>
      </vt:variant>
      <vt:variant>
        <vt:lpstr>Titres des diapositives</vt:lpstr>
      </vt:variant>
      <vt:variant>
        <vt:i4>31</vt:i4>
      </vt:variant>
    </vt:vector>
  </HeadingPairs>
  <TitlesOfParts>
    <vt:vector size="38" baseType="lpstr">
      <vt:lpstr>Arial</vt:lpstr>
      <vt:lpstr>Calibri</vt:lpstr>
      <vt:lpstr>Times New Roman</vt:lpstr>
      <vt:lpstr>Wingdings</vt:lpstr>
      <vt:lpstr>1_Conception personnalisée</vt:lpstr>
      <vt:lpstr>modele sdis</vt:lpstr>
      <vt:lpstr>Acrobat Document</vt:lpstr>
      <vt:lpstr>Présentation PowerPoint</vt:lpstr>
      <vt:lpstr>Sommaire</vt:lpstr>
      <vt:lpstr>Objectifs</vt:lpstr>
      <vt:lpstr>Formation</vt:lpstr>
      <vt:lpstr>Généralités et risques liés au FDC</vt:lpstr>
      <vt:lpstr>Connaissances bâtimentaires et relatives aux cheminées</vt:lpstr>
      <vt:lpstr>Connaissances bâtimentaires et relatives aux cheminées</vt:lpstr>
      <vt:lpstr>Connaissances bâtimentaires et relatives aux cheminées</vt:lpstr>
      <vt:lpstr>Connaissances bâtimentaires et relatives aux cheminées</vt:lpstr>
      <vt:lpstr>Connaissances bâtimentaires et relatives aux cheminées</vt:lpstr>
      <vt:lpstr>Connaissances bâtimentaires et relatives aux cheminées</vt:lpstr>
      <vt:lpstr>Connaissances bâtimentaires et relatives aux cheminées</vt:lpstr>
      <vt:lpstr>Matériels FDC </vt:lpstr>
      <vt:lpstr>Matériels FDC </vt:lpstr>
      <vt:lpstr>Principes et modes d’extinctions</vt:lpstr>
      <vt:lpstr>Principes et modes d’extinctions</vt:lpstr>
      <vt:lpstr>Principes et modes d’extinctions</vt:lpstr>
      <vt:lpstr>Principes et modes d’extinctions</vt:lpstr>
      <vt:lpstr>Missions au chef d’équipe</vt:lpstr>
      <vt:lpstr>Missions au chef d’équipe</vt:lpstr>
      <vt:lpstr>Missions au chef d’équipe</vt:lpstr>
      <vt:lpstr>Missions au chef d’équipe</vt:lpstr>
      <vt:lpstr>Missions au chef d’équipe</vt:lpstr>
      <vt:lpstr>Missions au chef d’équipe</vt:lpstr>
      <vt:lpstr>Missions au chef d’équipe</vt:lpstr>
      <vt:lpstr>Messages opérationnels</vt:lpstr>
      <vt:lpstr>Matériels facilitant l’intervention du CA</vt:lpstr>
      <vt:lpstr>Documents administratifs</vt:lpstr>
      <vt:lpstr>Documents administratifs</vt:lpstr>
      <vt:lpstr>Documents administratifs</vt:lpstr>
      <vt:lpstr>Les feux de cheminées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LAROCHE Damien</dc:creator>
  <cp:lastModifiedBy>Vincent MERME</cp:lastModifiedBy>
  <cp:revision>97</cp:revision>
  <dcterms:created xsi:type="dcterms:W3CDTF">2020-10-09T12:34:34Z</dcterms:created>
  <dcterms:modified xsi:type="dcterms:W3CDTF">2022-11-04T10:03:52Z</dcterms:modified>
</cp:coreProperties>
</file>